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290" r:id="rId2"/>
    <p:sldId id="424" r:id="rId3"/>
    <p:sldId id="425" r:id="rId4"/>
    <p:sldId id="426" r:id="rId5"/>
    <p:sldId id="427" r:id="rId6"/>
    <p:sldId id="428" r:id="rId7"/>
    <p:sldId id="429" r:id="rId8"/>
    <p:sldId id="433" r:id="rId9"/>
    <p:sldId id="430" r:id="rId10"/>
    <p:sldId id="431" r:id="rId11"/>
    <p:sldId id="402" r:id="rId12"/>
    <p:sldId id="369" r:id="rId13"/>
    <p:sldId id="383" r:id="rId14"/>
    <p:sldId id="384" r:id="rId15"/>
    <p:sldId id="385" r:id="rId16"/>
    <p:sldId id="386" r:id="rId17"/>
    <p:sldId id="387" r:id="rId18"/>
    <p:sldId id="422" r:id="rId19"/>
    <p:sldId id="436" r:id="rId20"/>
    <p:sldId id="423" r:id="rId21"/>
    <p:sldId id="442" r:id="rId22"/>
    <p:sldId id="434" r:id="rId23"/>
    <p:sldId id="435" r:id="rId24"/>
    <p:sldId id="392" r:id="rId25"/>
    <p:sldId id="396" r:id="rId26"/>
    <p:sldId id="407" r:id="rId27"/>
    <p:sldId id="416" r:id="rId28"/>
    <p:sldId id="417" r:id="rId29"/>
    <p:sldId id="437" r:id="rId30"/>
    <p:sldId id="443" r:id="rId31"/>
    <p:sldId id="444" r:id="rId32"/>
    <p:sldId id="440" r:id="rId33"/>
    <p:sldId id="445" r:id="rId34"/>
    <p:sldId id="446" r:id="rId35"/>
    <p:sldId id="441" r:id="rId36"/>
    <p:sldId id="438" r:id="rId37"/>
    <p:sldId id="448" r:id="rId38"/>
    <p:sldId id="447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D2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7" autoAdjust="0"/>
    <p:restoredTop sz="73967" autoAdjust="0"/>
  </p:normalViewPr>
  <p:slideViewPr>
    <p:cSldViewPr>
      <p:cViewPr>
        <p:scale>
          <a:sx n="61" d="100"/>
          <a:sy n="61" d="100"/>
        </p:scale>
        <p:origin x="1786" y="16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0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1BF088ED-1075-4510-950D-40506156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93263F81-AB1F-4B51-A4CA-047E4929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m.org/attachments/publications/ImprovingEducation2013.pdf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70471076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endowmentfoundation.org.uk/library/diy-evaluation-guide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dtrust.org/about/dg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ttontrust.com/researcharchive/great-teachin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tdtrust.org/about/dgt/" TargetMode="External"/><Relationship Id="rId5" Type="http://schemas.openxmlformats.org/officeDocument/2006/relationships/hyperlink" Target="http://deansforimpact.org/pdfs/The_Science_of_Learning.pdf" TargetMode="External"/><Relationship Id="rId4" Type="http://schemas.openxmlformats.org/officeDocument/2006/relationships/hyperlink" Target="http://www.aft.org/pdfs/americaneducator/spring2012/Rosenshine.pdf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1</a:t>
            </a:fld>
            <a:endParaRPr 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9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‘Poor proxies’ – see Coe 2013 ‘Improving Education’: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 (2013) Improving Education: A triumph of hope over experience. Inaugural Lecture of Professor Robert Coe, Durham University, 18 June 2013. Essay version 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http://www.cem.org/attachments/publications/ImprovingEducation2013.pdf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</a:b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Video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4"/>
              </a:rPr>
              <a:t>https://vimeo.com/70471076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Lesson observation, see ‘Classroom observation: It’s harder than you think’ http://www.cem.org/blog/414/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</a:t>
            </a:r>
            <a:r>
              <a:rPr lang="en-GB" baseline="0" dirty="0" smtClean="0"/>
              <a:t> a good summary of relevant cognitive biases s</a:t>
            </a:r>
            <a:r>
              <a:rPr lang="en-GB" dirty="0" smtClean="0"/>
              <a:t>ee </a:t>
            </a:r>
            <a:r>
              <a:rPr lang="en-GB" dirty="0" err="1" smtClean="0">
                <a:effectLst/>
              </a:rPr>
              <a:t>Didau</a:t>
            </a:r>
            <a:r>
              <a:rPr lang="en-GB" dirty="0" smtClean="0">
                <a:effectLst/>
              </a:rPr>
              <a:t>, D. (2015). What if everything you knew about education was wrong? Crown House Publishing.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Also </a:t>
            </a:r>
            <a:r>
              <a:rPr lang="en-GB" dirty="0" err="1" smtClean="0">
                <a:effectLst/>
              </a:rPr>
              <a:t>Didau’s</a:t>
            </a:r>
            <a:r>
              <a:rPr lang="en-GB" smtClean="0">
                <a:effectLst/>
              </a:rPr>
              <a:t> @</a:t>
            </a:r>
            <a:r>
              <a:rPr lang="en-GB" dirty="0" err="1" smtClean="0">
                <a:effectLst/>
              </a:rPr>
              <a:t>LearningSpy</a:t>
            </a:r>
            <a:r>
              <a:rPr lang="en-GB" dirty="0" smtClean="0">
                <a:effectLst/>
              </a:rPr>
              <a:t> blog:</a:t>
            </a:r>
            <a:r>
              <a:rPr lang="en-GB" baseline="0" dirty="0" smtClean="0">
                <a:effectLst/>
              </a:rPr>
              <a:t> ‘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Developing intuition: when can you trust your gut?’ </a:t>
            </a:r>
            <a:r>
              <a:rPr lang="en-GB" baseline="0" dirty="0" smtClean="0">
                <a:effectLst/>
              </a:rPr>
              <a:t>http://www.learningspy.co.uk/training/developing-intuition-can-trust-gut/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97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Coe, R., Kime, S., </a:t>
            </a:r>
            <a:r>
              <a:rPr lang="en-GB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Nevill</a:t>
            </a:r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, C. and Coleman, R. (2013) ‘The DIY Evaluation Guide’. London: Education Endowment Foundation. [Available at:</a:t>
            </a:r>
          </a:p>
          <a:p>
            <a:pPr eaLnBrk="1" hangingPunct="1"/>
            <a:r>
              <a:rPr lang="en-GB" altLang="en-US" u="sng" dirty="0" smtClean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http://educationendowmentfoundation.org.uk/library/diy-evaluation-guide</a:t>
            </a:r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https://v1.educationendowmentfoundation.org.uk/uploads/pdf/EEF_DIY_Evaluation_Guide_(2013).pdf</a:t>
            </a:r>
          </a:p>
          <a:p>
            <a:pPr eaLnBrk="1" hangingPunct="1"/>
            <a:r>
              <a:rPr lang="en-GB" altLang="en-US" dirty="0" smtClean="0"/>
              <a:t>http://educationendowmentfoundation.org.uk/uploads/pdf/EEF_DIY_Evaluation_Guide_(2013).pdf</a:t>
            </a:r>
          </a:p>
          <a:p>
            <a:pPr eaLnBrk="1" hangingPunct="1"/>
            <a:r>
              <a:rPr lang="en-GB" altLang="en-US" dirty="0" smtClean="0"/>
              <a:t>https://educationendowmentfoundation.org.uk/resources/diy-guide/getting-started/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63161D-F6B7-413B-8DEF-9B1BBFC4A5FE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4576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Tschannen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-Moran, M., &amp; Hoy, W. K. (2000). A multidisciplinary analysis of the nature,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meaning, and measurement of trust.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Educational Research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70(4), 547-593.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Bryk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A., &amp; Schneider, B. (2002). Trust in schools. New York: Russell Sage.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Hoy, W. K., Tarter, C. J., &amp; Hoy, A. W. (2006). Academic optimism of schools: A force for student achievement.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American educational research journal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43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(3), 425-446.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Ericsson, K. A. &amp; Pool, R. (2016). </a:t>
            </a:r>
            <a:r>
              <a:rPr lang="en-GB" b="1" dirty="0" smtClean="0"/>
              <a:t>Peak: Secrets from the New Science of Expertise</a:t>
            </a:r>
            <a:r>
              <a:rPr lang="en-GB" dirty="0" smtClean="0"/>
              <a:t>. Boston, MA: Houghton Mifflin Harcourt</a:t>
            </a:r>
          </a:p>
          <a:p>
            <a:endParaRPr lang="en-GB" dirty="0" smtClean="0"/>
          </a:p>
          <a:p>
            <a:r>
              <a:rPr lang="en-GB" dirty="0" smtClean="0"/>
              <a:t>Deans for Impact (2016). </a:t>
            </a:r>
            <a:r>
              <a:rPr lang="en-GB" b="1" dirty="0" smtClean="0"/>
              <a:t>Practice with Purpose: The Emerging Science of Teacher Expertise</a:t>
            </a:r>
            <a:r>
              <a:rPr lang="en-GB" dirty="0" smtClean="0"/>
              <a:t>. Austin, TX: Deans for Impact.</a:t>
            </a:r>
          </a:p>
          <a:p>
            <a:r>
              <a:rPr lang="en-GB" dirty="0" smtClean="0"/>
              <a:t>https://deansforimpact.org/resources/practice-with-purpose/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 smtClean="0">
                <a:latin typeface="Arial" pitchFamily="34" charset="0"/>
              </a:rPr>
              <a:pPr>
                <a:defRPr/>
              </a:pPr>
              <a:t>37</a:t>
            </a:fld>
            <a:endParaRPr 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6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https://www.gov.uk/government/publications/standard-for-teachers-professional-development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Developing Great Teaching: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The CPD Test: http://tdtrust.org/cpdtest/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Tschannen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-Moran, M., &amp; Hoy, W. K. (2000). A multidisciplinary analysis of the nature,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meaning, and measurement of trust.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Educational Research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70(4), 547-593.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6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Katsipataki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M.,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Kokotsaki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D., Coleman, R., Major, L.E., &amp; Coe, R. (2013). The Sutton Trust-Education Endowment Foundation Teaching and Learning Toolkit. London: Education Endowment Foundation. [Available at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http://www.educationendowmentfoundation.org.uk/toolkit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] </a:t>
            </a:r>
          </a:p>
          <a:p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Hattie, J. (2009)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Visible Learning: A synthesis of over 800 meta-analyses relating to achievement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itchFamily="34" charset="-128"/>
                <a:cs typeface="ＭＳ Ｐゴシック" charset="0"/>
              </a:rPr>
              <a:t>. Abingdon: Routledge.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9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Coe, R.,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Aloisi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C., Higgins, S. and Elliot Major, L. (2014) ‘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What makes great teaching?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Review of the underpinning research’. Sutton Trust, October 2014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effectLst/>
              </a:rPr>
              <a:t>Rosenshine</a:t>
            </a:r>
            <a:r>
              <a:rPr lang="en-GB" dirty="0" smtClean="0">
                <a:effectLst/>
              </a:rPr>
              <a:t>, B. (2012) </a:t>
            </a:r>
            <a:r>
              <a:rPr lang="en-GB" b="1" dirty="0" smtClean="0">
                <a:effectLst/>
              </a:rPr>
              <a:t>Principles of Instruction: Research based principles that all teachers should know</a:t>
            </a:r>
            <a:r>
              <a:rPr lang="en-GB" dirty="0" smtClean="0">
                <a:effectLst/>
              </a:rPr>
              <a:t>.  American Educator, Spring 2012. </a:t>
            </a:r>
            <a:r>
              <a:rPr lang="en-GB" dirty="0" smtClean="0">
                <a:effectLst/>
                <a:hlinkClick r:id="rId4"/>
              </a:rPr>
              <a:t>http://www.aft.org/pdfs/americaneducator/spring2012/Rosenshine.pdf</a:t>
            </a:r>
            <a:r>
              <a:rPr lang="en-GB" dirty="0" smtClean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effectLst/>
              </a:rPr>
              <a:t>Deans for Impact</a:t>
            </a:r>
            <a:r>
              <a:rPr lang="en-GB" dirty="0" smtClean="0">
                <a:effectLst/>
              </a:rPr>
              <a:t> (2015). The Science of Learning. Austin, TX: Deans for Impact. </a:t>
            </a:r>
            <a:r>
              <a:rPr lang="en-GB" dirty="0" smtClean="0">
                <a:effectLst/>
                <a:hlinkClick r:id="rId5"/>
              </a:rPr>
              <a:t>http://deansforimpact.org/pdfs/The_Science_of_Learning.pdf</a:t>
            </a:r>
            <a:r>
              <a:rPr lang="en-GB" dirty="0" smtClean="0"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Cordingley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P., Higgins, S.,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Greany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, T., Buckler, N., Coles-Jordan, D., Crisp, B., Saunders, L., Coe, R. (2015)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Developing Great Teaching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: Lessons from the international reviews into effective professional development. Teacher Development Trust.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  <a:hlinkClick r:id="rId6"/>
              </a:rPr>
              <a:t>http://tdtrust.org/about/dgt/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  <a:cs typeface="ＭＳ Ｐゴシック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5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http://www.cem.org/blog/414/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2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cem.org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cem logos\Alternative file formats\08 CEM (white cem-outline tick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5888"/>
            <a:ext cx="3303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2276872"/>
            <a:ext cx="7632848" cy="15841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4437112"/>
            <a:ext cx="7597055" cy="744538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B49CB-6F09-4D0E-89AC-31683FA3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B5640-9DA8-40DF-9002-742E0A82D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32313-E69E-47A9-9C49-1883B917C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7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38163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3FD46-EB12-4CB1-962C-48781B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960664"/>
          </a:xfrm>
        </p:spPr>
        <p:txBody>
          <a:bodyPr/>
          <a:lstStyle>
            <a:lvl1pPr marL="457200" indent="-457200"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7F47-FE1A-48F9-9977-E098381F2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2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65F98A-EE3A-40E7-B8DF-E462FAD7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330AE0-9927-4D9C-AEE3-F952C8D78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12474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ECE814-C2DC-45CE-93EA-D4C220B08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038223-DECD-4EC9-9F4B-7F71D7672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C4787A-4008-4335-9C24-D5BB6A74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3364FD-A49C-4D3E-8965-9CF90CEE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510A3-9DA2-4580-8E5A-7565003A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1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3366"/>
                </a:solidFill>
              </a:rPr>
              <a:t>∂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663366"/>
              </a:solidFill>
              <a:ea typeface="ＭＳ Ｐゴシック" charset="0"/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Heading style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49688" y="6275388"/>
            <a:ext cx="1905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AC3F4881-37B4-4727-BDA1-C4F696BB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z="4400">
              <a:solidFill>
                <a:schemeClr val="bg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GB" sz="1800" b="1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665788"/>
            <a:ext cx="1652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endowmentfoundation.org.uk/toolk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provingteaching.co.uk/2017/06/04/a-reading-list-learning-teaching-professional-development/" TargetMode="External"/><Relationship Id="rId2" Type="http://schemas.openxmlformats.org/officeDocument/2006/relationships/hyperlink" Target="https://teacherhead.com/2017/06/03/teaching-and-learning-research-summaries-a-collection-for-easy-acces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3starlearningexperiences.wordpress.com/2017/02/28/seminal-papers-in-educational-psychology/" TargetMode="External"/><Relationship Id="rId4" Type="http://schemas.openxmlformats.org/officeDocument/2006/relationships/hyperlink" Target="https://www.tes.com/news/tes-magazine/tes-magazine/are-these-7-pillars-classroom-practice?am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4865"/>
            <a:ext cx="7772400" cy="2087736"/>
          </a:xfrm>
        </p:spPr>
        <p:txBody>
          <a:bodyPr/>
          <a:lstStyle/>
          <a:p>
            <a:pPr>
              <a:defRPr/>
            </a:pPr>
            <a:r>
              <a:rPr lang="en-GB" dirty="0"/>
              <a:t>How can teachers learn to be better teachers?</a:t>
            </a:r>
            <a:endParaRPr lang="en-GB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653136"/>
            <a:ext cx="7992814" cy="863428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Robert Coe, Durham University</a:t>
            </a:r>
          </a:p>
          <a:p>
            <a:pPr>
              <a:defRPr/>
            </a:pPr>
            <a:r>
              <a:rPr lang="en-GB" sz="1600" dirty="0" smtClean="0"/>
              <a:t>Bryanston June 2017</a:t>
            </a: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7" y1="43667" x2="54667" y2="52000"/>
                        <a14:foregroundMark x1="45667" y1="53000" x2="49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0" y="236662"/>
            <a:ext cx="636662" cy="6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26064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ProfCoe</a:t>
            </a:r>
            <a:endParaRPr lang="en-GB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might learning aims for professional learning be wrong?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 out to learn to do something that will make no difference to student learning</a:t>
            </a:r>
          </a:p>
          <a:p>
            <a:pPr lvl="1"/>
            <a:r>
              <a:rPr lang="en-GB" dirty="0"/>
              <a:t>Learning aims (for teachers) must be strongly linked to learning gains (for pupils)</a:t>
            </a:r>
          </a:p>
          <a:p>
            <a:r>
              <a:rPr lang="en-GB" dirty="0" smtClean="0"/>
              <a:t>Underestimate the power of habit</a:t>
            </a:r>
          </a:p>
          <a:p>
            <a:pPr lvl="1"/>
            <a:r>
              <a:rPr lang="en-GB" dirty="0" smtClean="0"/>
              <a:t>Especially unlearning bad habits</a:t>
            </a:r>
          </a:p>
          <a:p>
            <a:r>
              <a:rPr lang="en-GB" dirty="0" smtClean="0"/>
              <a:t>Build on an inadequate theory of pedagogy</a:t>
            </a:r>
          </a:p>
          <a:p>
            <a:pPr lvl="1"/>
            <a:r>
              <a:rPr lang="en-GB" dirty="0"/>
              <a:t>Pedagogy is a blend of theory (wisdom and intuition) and practice (skills and techniques)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EEF Teaching and Learning Toolkit</a:t>
            </a:r>
            <a:r>
              <a:rPr lang="en-GB" dirty="0"/>
              <a:t/>
            </a:r>
            <a:br>
              <a:rPr lang="en-GB" dirty="0"/>
            </a:br>
            <a:r>
              <a:rPr lang="en-GB" sz="3100" dirty="0"/>
              <a:t>www.educationendowmentfoundation.org.uk/toolkit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556791"/>
            <a:ext cx="6880998" cy="5078291"/>
          </a:xfrm>
          <a:prstGeom prst="roundRect">
            <a:avLst>
              <a:gd name="adj" fmla="val 4119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942">
            <a:off x="73762" y="1627056"/>
            <a:ext cx="2430186" cy="3488305"/>
          </a:xfrm>
          <a:prstGeom prst="rect">
            <a:avLst/>
          </a:prstGeom>
          <a:noFill/>
          <a:ln>
            <a:noFill/>
          </a:ln>
          <a:effectLst>
            <a:outerShdw blurRad="241300" dist="38100" dir="2700000" sx="104000" sy="104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517" y="188640"/>
            <a:ext cx="8342451" cy="864096"/>
          </a:xfrm>
        </p:spPr>
        <p:txBody>
          <a:bodyPr/>
          <a:lstStyle/>
          <a:p>
            <a:r>
              <a:rPr lang="en-GB" dirty="0" smtClean="0"/>
              <a:t>Impact </a:t>
            </a:r>
            <a:r>
              <a:rPr lang="en-GB" dirty="0" err="1" smtClean="0"/>
              <a:t>vs</a:t>
            </a:r>
            <a:r>
              <a:rPr lang="en-GB" dirty="0" smtClean="0"/>
              <a:t> cost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1892" y="5470902"/>
            <a:ext cx="67882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1892" y="1658319"/>
            <a:ext cx="0" cy="38125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3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 per pupil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617889" y="2928158"/>
            <a:ext cx="386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Effect Size (months gain)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3403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402" y="1908718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1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341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£0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12793" y="1739441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8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09785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£1000</a:t>
            </a:r>
            <a:endParaRPr lang="en-GB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05149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083284" y="2117934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Meta-cognitive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00188" y="2761589"/>
            <a:ext cx="151852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Peer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780150" y="2722007"/>
            <a:ext cx="1339686" cy="4102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Early Years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3979" y="2847814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1-1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6829" y="2847814"/>
            <a:ext cx="1383358" cy="568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(Secondary)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26695" y="4682972"/>
            <a:ext cx="1128644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After school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70424" y="4857971"/>
            <a:ext cx="123936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Teaching assistants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89902" y="4848268"/>
            <a:ext cx="112864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Mentoring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61845" y="4487528"/>
            <a:ext cx="1128644" cy="4625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Summer schools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61650" y="5267763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Aspirations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825502" y="5241673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Performance pay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93207" y="403775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Smaller classes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33093" y="5423973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Ability grouping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079" y="1077721"/>
            <a:ext cx="31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Most promising for raising attainment</a:t>
            </a:r>
            <a:endParaRPr lang="en-GB" sz="20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86728" y="1739441"/>
            <a:ext cx="1621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be worth it</a:t>
            </a:r>
            <a:endParaRPr lang="en-GB" sz="2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0066" y="4644175"/>
            <a:ext cx="1453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Small effects / high cost</a:t>
            </a:r>
            <a:endParaRPr lang="en-GB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53438" y="1874630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Feedback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4283" y="3841054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27145" y="4921358"/>
            <a:ext cx="1368880" cy="542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(Primary)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6829" y="3451905"/>
            <a:ext cx="1696495" cy="389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Collaborative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84355" y="3751129"/>
            <a:ext cx="1114809" cy="573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 </a:t>
            </a:r>
            <a:r>
              <a:rPr lang="en-GB" sz="1600" dirty="0" err="1" smtClean="0">
                <a:solidFill>
                  <a:schemeClr val="tx1"/>
                </a:solidFill>
              </a:rPr>
              <a:t>gp</a:t>
            </a:r>
            <a:r>
              <a:rPr lang="en-GB" sz="1600" dirty="0" smtClean="0">
                <a:solidFill>
                  <a:schemeClr val="tx1"/>
                </a:solidFill>
              </a:rPr>
              <a:t> tuition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94949" y="3979350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Parental involvement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84355" y="4558753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Individualised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86483" y="4298255"/>
            <a:ext cx="875362" cy="288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99164" y="3585945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Behaviour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4283" y="4325418"/>
            <a:ext cx="1264525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Social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9650" y="2695214"/>
            <a:ext cx="8110185" cy="2682406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2610" y="116632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www.educationendowmentfoundation.org.uk/toolkit</a:t>
            </a:r>
            <a:endParaRPr lang="en-GB" sz="1800" dirty="0"/>
          </a:p>
        </p:txBody>
      </p:sp>
      <p:sp>
        <p:nvSpPr>
          <p:cNvPr id="50" name="Rounded Rectangle 49"/>
          <p:cNvSpPr/>
          <p:nvPr/>
        </p:nvSpPr>
        <p:spPr>
          <a:xfrm>
            <a:off x="8028384" y="6384456"/>
            <a:ext cx="1285705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Repeating a year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67959" y="2511339"/>
            <a:ext cx="1185479" cy="3293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Mastery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901992" y="3128213"/>
            <a:ext cx="192943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Reading </a:t>
            </a:r>
            <a:r>
              <a:rPr lang="en-GB" sz="1600" dirty="0" err="1">
                <a:solidFill>
                  <a:schemeClr val="tx1"/>
                </a:solidFill>
              </a:rPr>
              <a:t>c</a:t>
            </a:r>
            <a:r>
              <a:rPr lang="en-GB" sz="1600" dirty="0" err="1" smtClean="0">
                <a:solidFill>
                  <a:schemeClr val="tx1"/>
                </a:solidFill>
              </a:rPr>
              <a:t>omprn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90600" y="1504949"/>
            <a:ext cx="3790950" cy="2884911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chemeClr val="accent3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1892959" y="-199067"/>
            <a:ext cx="6128976" cy="759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0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 of great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17646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(Pedagogical) content </a:t>
            </a:r>
            <a:r>
              <a:rPr lang="en-GB" dirty="0" smtClean="0"/>
              <a:t>knowledge (PCK)</a:t>
            </a:r>
            <a:endParaRPr lang="en-GB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Quality of instruction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Classroom management / behaviour / control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Classroom </a:t>
            </a:r>
            <a:r>
              <a:rPr lang="en-GB" dirty="0"/>
              <a:t>climate / relationships / expectations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Beliefs (theory) about subject, learning &amp; teaching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Wider professional elements: collegiality, PD, stakeholder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1. We do that already (don’t we?)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32070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Reviewing previous learning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Setting high expectations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Using higher-order questions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Giving feedback to learners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Having deep subject knowledge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Understanding student misconceptions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Managing time and resources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Building relationships of trust and challenge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Dealing with disruption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59"/>
            <a:ext cx="2037581" cy="212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7" r="25697"/>
          <a:stretch/>
        </p:blipFill>
        <p:spPr bwMode="auto">
          <a:xfrm>
            <a:off x="7931311" y="214313"/>
            <a:ext cx="1016168" cy="19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25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2. Do we always do that?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68052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Challenging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to identify the reason why an activity is taking place in the lesson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Asking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 large number of questions and checking the responses of all students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Raising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different types of questions (i.e., process and product) at appropriate difficulty level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Giving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time for students to respond to questions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Spacing-out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study or practice on a given topic, with gaps in between for forgetting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Making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take tests or generate answers, even before they have been taught the material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Engaging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students in weekly and monthly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review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3. We don’t do that (hopefully)</a:t>
            </a:r>
            <a:endParaRPr lang="en-GB" sz="40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608512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Use praise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lavishly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Allow learners to discover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key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ideas for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themselves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Group learners by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ability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Encourage re-reading and highlighting to memorise key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ideas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Address issues of confidence and low aspirations before you try to teach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content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Present information to learners in their preferred learning style 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Ensure learners are always active, rather than listening passively, if you want them to remember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01" y="1412776"/>
            <a:ext cx="1618025" cy="121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06680" cy="1275928"/>
          </a:xfrm>
        </p:spPr>
        <p:txBody>
          <a:bodyPr/>
          <a:lstStyle/>
          <a:p>
            <a:r>
              <a:rPr lang="en-GB" dirty="0" smtClean="0"/>
              <a:t>Professional reading</a:t>
            </a:r>
            <a:br>
              <a:rPr lang="en-GB" dirty="0" smtClean="0"/>
            </a:br>
            <a:r>
              <a:rPr lang="en-GB" sz="2000" dirty="0" smtClean="0"/>
              <a:t>http</a:t>
            </a:r>
            <a:r>
              <a:rPr lang="en-GB" sz="2000" dirty="0"/>
              <a:t>://</a:t>
            </a:r>
            <a:r>
              <a:rPr lang="en-GB" sz="2000" dirty="0" smtClean="0"/>
              <a:t>cem.org/blog/what-is-worth-reading-for-teachers-interested-in-research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23513"/>
          <a:stretch/>
        </p:blipFill>
        <p:spPr>
          <a:xfrm>
            <a:off x="702043" y="1912024"/>
            <a:ext cx="3513583" cy="4174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016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32040" y="1989138"/>
            <a:ext cx="3960439" cy="367211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Reports (online </a:t>
            </a:r>
            <a:r>
              <a:rPr lang="en-GB" dirty="0"/>
              <a:t>&amp; </a:t>
            </a:r>
            <a:r>
              <a:rPr lang="en-GB" dirty="0" smtClean="0"/>
              <a:t>free)</a:t>
            </a:r>
          </a:p>
          <a:p>
            <a:pPr lvl="1"/>
            <a:r>
              <a:rPr lang="en-GB" dirty="0"/>
              <a:t>Effective </a:t>
            </a:r>
            <a:r>
              <a:rPr lang="en-GB" dirty="0" smtClean="0"/>
              <a:t>pedagogy (6)</a:t>
            </a:r>
          </a:p>
          <a:p>
            <a:pPr lvl="1"/>
            <a:r>
              <a:rPr lang="en-GB" dirty="0"/>
              <a:t>Impact of </a:t>
            </a:r>
            <a:r>
              <a:rPr lang="en-GB" dirty="0" smtClean="0"/>
              <a:t>interventions (3)</a:t>
            </a:r>
          </a:p>
          <a:p>
            <a:pPr lvl="1"/>
            <a:r>
              <a:rPr lang="en-GB" dirty="0"/>
              <a:t>How learning </a:t>
            </a:r>
            <a:r>
              <a:rPr lang="en-GB" dirty="0" smtClean="0"/>
              <a:t>happens (8)</a:t>
            </a:r>
          </a:p>
          <a:p>
            <a:pPr lvl="1"/>
            <a:r>
              <a:rPr lang="en-GB" dirty="0"/>
              <a:t>Teachers’ </a:t>
            </a:r>
            <a:r>
              <a:rPr lang="en-GB" dirty="0" smtClean="0"/>
              <a:t>PD (2)</a:t>
            </a:r>
          </a:p>
          <a:p>
            <a:pPr lvl="1"/>
            <a:r>
              <a:rPr lang="en-GB" dirty="0"/>
              <a:t>School improvement and </a:t>
            </a:r>
            <a:r>
              <a:rPr lang="en-GB" dirty="0" smtClean="0"/>
              <a:t>leadership (3)</a:t>
            </a:r>
          </a:p>
          <a:p>
            <a:r>
              <a:rPr lang="en-GB" dirty="0" smtClean="0"/>
              <a:t>Books (8)</a:t>
            </a:r>
          </a:p>
          <a:p>
            <a:r>
              <a:rPr lang="en-GB" dirty="0" smtClean="0"/>
              <a:t>Blogs (10)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 lists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Tom Sherrington (@</a:t>
            </a:r>
            <a:r>
              <a:rPr lang="en-GB" dirty="0" err="1" smtClean="0"/>
              <a:t>Teacherhead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2"/>
              </a:rPr>
              <a:t>https://teacherhead.com/2017/06/03/teaching-and-learning-research-summaries-a-collection-for-easy-access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Harry Fletcher-Wood (@</a:t>
            </a:r>
            <a:r>
              <a:rPr lang="en-GB" dirty="0" err="1" smtClean="0"/>
              <a:t>HFletcherWood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3"/>
              </a:rPr>
              <a:t>https://improvingteaching.co.uk/2017/06/04/a-reading-list-learning-teaching-professional-development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r>
              <a:rPr lang="en-GB" dirty="0" smtClean="0"/>
              <a:t>Nick Rose (@</a:t>
            </a:r>
            <a:r>
              <a:rPr lang="en-GB" dirty="0" err="1" smtClean="0"/>
              <a:t>Nick_J_Rose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www.tes.com/news/tes-magazine/tes-magazine/are-these-7-pillars-classroom-practice?amp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Paul </a:t>
            </a:r>
            <a:r>
              <a:rPr lang="en-GB" dirty="0" err="1" smtClean="0"/>
              <a:t>Kirschner</a:t>
            </a:r>
            <a:r>
              <a:rPr lang="en-GB" dirty="0" smtClean="0"/>
              <a:t> (@</a:t>
            </a:r>
            <a:r>
              <a:rPr lang="en-GB" dirty="0" err="1" smtClean="0"/>
              <a:t>P_A_Kirschner</a:t>
            </a:r>
            <a:r>
              <a:rPr lang="en-GB" dirty="0" smtClean="0"/>
              <a:t>)</a:t>
            </a:r>
          </a:p>
          <a:p>
            <a:pPr lvl="1"/>
            <a:r>
              <a:rPr lang="en-GB" dirty="0">
                <a:hlinkClick r:id="rId5"/>
              </a:rPr>
              <a:t>https://3starlearningexperiences.wordpress.com/2017/02/28/seminal-papers-in-educational-psychology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0AE0-9927-4D9C-AEE3-F952C8D787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teachers learn to be better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8" y="2060848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 smtClean="0"/>
              <a:t>You’re a teacher. </a:t>
            </a:r>
          </a:p>
          <a:p>
            <a:pPr marL="0" indent="0">
              <a:buNone/>
            </a:pPr>
            <a:r>
              <a:rPr lang="en-GB" sz="4400" b="1" dirty="0" smtClean="0"/>
              <a:t>You know how to help </a:t>
            </a:r>
            <a:br>
              <a:rPr lang="en-GB" sz="4400" b="1" dirty="0" smtClean="0"/>
            </a:br>
            <a:r>
              <a:rPr lang="en-GB" sz="4400" b="1" dirty="0" smtClean="0"/>
              <a:t>people learn hard stuff. </a:t>
            </a:r>
          </a:p>
          <a:p>
            <a:pPr marL="0" indent="0">
              <a:buNone/>
            </a:pPr>
            <a:r>
              <a:rPr lang="en-GB" sz="4400" b="1" dirty="0" smtClean="0"/>
              <a:t>Do that.</a:t>
            </a:r>
            <a:endParaRPr lang="en-GB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0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50" y="236000"/>
            <a:ext cx="5524738" cy="571500"/>
          </a:xfrm>
        </p:spPr>
        <p:txBody>
          <a:bodyPr/>
          <a:lstStyle/>
          <a:p>
            <a:r>
              <a:rPr lang="en-GB" dirty="0" smtClean="0"/>
              <a:t>Starter pack: 50 pages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-137326" y="918633"/>
            <a:ext cx="2729312" cy="33823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22" y="1234094"/>
            <a:ext cx="1948401" cy="2539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7">
            <a:off x="4954886" y="1149825"/>
            <a:ext cx="1805675" cy="2340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7098136" y="1335140"/>
            <a:ext cx="1780173" cy="2549384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mages-na.ssl-images-amazon.com/images/I/51i6%2B9fbOWL._SX347_BO1,204,203,2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78" y="4096006"/>
            <a:ext cx="1730951" cy="24749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41VQVd37XnL._SX329_BO1,204,203,200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88" y="4096006"/>
            <a:ext cx="1648271" cy="2484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63079" y="4824206"/>
            <a:ext cx="2109802" cy="54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MS PGothic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663366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kern="0" dirty="0" smtClean="0"/>
              <a:t>And two </a:t>
            </a:r>
            <a:br>
              <a:rPr lang="en-GB" sz="3200" kern="0" dirty="0" smtClean="0"/>
            </a:br>
            <a:r>
              <a:rPr lang="en-GB" sz="3200" kern="0" dirty="0" smtClean="0"/>
              <a:t>new books: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15445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4176688"/>
          </a:xfrm>
        </p:spPr>
        <p:txBody>
          <a:bodyPr/>
          <a:lstStyle/>
          <a:p>
            <a:pPr marL="0" indent="0">
              <a:buNone/>
            </a:pPr>
            <a:r>
              <a:rPr lang="en-GB" sz="4800" dirty="0" smtClean="0"/>
              <a:t>If you are a teacher and you want to learn about research-informed practice, where would you go?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 smtClean="0"/>
              <a:t>General principles of (professional) learning: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2. Use assessment (for learning)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good a teacher are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20454"/>
            <a:ext cx="7772400" cy="259228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Well above 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Above 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Below average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Well below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0603" y="5170899"/>
            <a:ext cx="408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3600" dirty="0">
                <a:latin typeface="+mn-lt"/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5205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0" t="11745" r="11468"/>
          <a:stretch/>
        </p:blipFill>
        <p:spPr bwMode="auto">
          <a:xfrm>
            <a:off x="228047" y="2852936"/>
            <a:ext cx="8563458" cy="56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2932"/>
            <a:ext cx="7988424" cy="2115948"/>
          </a:xfrm>
        </p:spPr>
        <p:txBody>
          <a:bodyPr>
            <a:normAutofit/>
          </a:bodyPr>
          <a:lstStyle/>
          <a:p>
            <a:r>
              <a:rPr lang="en-GB" dirty="0" smtClean="0"/>
              <a:t>Lesson observation:</a:t>
            </a:r>
            <a:br>
              <a:rPr lang="en-GB" dirty="0" smtClean="0"/>
            </a:br>
            <a:r>
              <a:rPr lang="en-GB" dirty="0" smtClean="0"/>
              <a:t>It’s harder than </a:t>
            </a:r>
            <a:br>
              <a:rPr lang="en-GB" dirty="0" smtClean="0"/>
            </a:br>
            <a:r>
              <a:rPr lang="en-GB" dirty="0" smtClean="0"/>
              <a:t>you think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47" y="1124744"/>
            <a:ext cx="4281729" cy="425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you know if teaching is working?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772400" cy="388865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High-quality assessment</a:t>
            </a:r>
          </a:p>
          <a:p>
            <a:pPr lvl="1"/>
            <a:r>
              <a:rPr lang="en-GB" dirty="0" smtClean="0"/>
              <a:t>Not levels (generalised descriptors/criteria)</a:t>
            </a:r>
          </a:p>
          <a:p>
            <a:pPr lvl="1"/>
            <a:r>
              <a:rPr lang="en-GB" dirty="0" smtClean="0"/>
              <a:t>Convergent with learning goals &amp; other evidence</a:t>
            </a:r>
          </a:p>
          <a:p>
            <a:pPr lvl="1"/>
            <a:r>
              <a:rPr lang="en-GB" dirty="0" smtClean="0"/>
              <a:t>Check for bias &amp; confounds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Lesson observation</a:t>
            </a:r>
          </a:p>
          <a:p>
            <a:pPr lvl="1"/>
            <a:r>
              <a:rPr lang="en-GB" dirty="0" smtClean="0"/>
              <a:t>Be very cautious! (no grades or consequences)</a:t>
            </a:r>
          </a:p>
          <a:p>
            <a:pPr lvl="1"/>
            <a:r>
              <a:rPr lang="en-GB" dirty="0" smtClean="0"/>
              <a:t>Based on ‘Great Teaching’ evidence</a:t>
            </a:r>
          </a:p>
          <a:p>
            <a:pPr lvl="1"/>
            <a:r>
              <a:rPr lang="en-GB" dirty="0" smtClean="0"/>
              <a:t>Trust teachers with consistently good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Student feedback</a:t>
            </a:r>
          </a:p>
          <a:p>
            <a:pPr lvl="1"/>
            <a:r>
              <a:rPr lang="en-GB" dirty="0" smtClean="0"/>
              <a:t>Use validated instruments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good assessment to monitor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3311723" cy="39606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Standardised </a:t>
            </a:r>
          </a:p>
          <a:p>
            <a:pPr lvl="1"/>
            <a:r>
              <a:rPr lang="en-GB" dirty="0" smtClean="0"/>
              <a:t>criteria, exemplars, context, moderation, objective </a:t>
            </a:r>
          </a:p>
          <a:p>
            <a:r>
              <a:rPr lang="en-GB" dirty="0" smtClean="0"/>
              <a:t>Reliable</a:t>
            </a:r>
          </a:p>
          <a:p>
            <a:pPr lvl="1"/>
            <a:r>
              <a:rPr lang="en-GB" dirty="0" smtClean="0"/>
              <a:t>accurate, consistent across teachers</a:t>
            </a:r>
          </a:p>
          <a:p>
            <a:r>
              <a:rPr lang="en-GB" dirty="0" smtClean="0"/>
              <a:t>Aligned</a:t>
            </a:r>
          </a:p>
          <a:p>
            <a:pPr lvl="1"/>
            <a:r>
              <a:rPr lang="en-GB" dirty="0" smtClean="0"/>
              <a:t>Captures valued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351" t="8000" r="11806"/>
          <a:stretch/>
        </p:blipFill>
        <p:spPr>
          <a:xfrm>
            <a:off x="4139952" y="2038896"/>
            <a:ext cx="4732035" cy="3361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62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ingspy.co.uk/wp-content/uploads/2015/06/Screen-Shot-2015-06-20-at-10.52.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480725" cy="19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165"/>
            <a:ext cx="7772400" cy="628083"/>
          </a:xfrm>
        </p:spPr>
        <p:txBody>
          <a:bodyPr/>
          <a:lstStyle/>
          <a:p>
            <a:r>
              <a:rPr lang="en-GB" dirty="0" smtClean="0"/>
              <a:t>Of course we do evaluation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52736"/>
            <a:ext cx="7772400" cy="52226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/>
              <a:t>Don’t trust the intuitive, impressionistic evaluation that is easy and automatic: be critical and </a:t>
            </a:r>
            <a:r>
              <a:rPr lang="en-GB" altLang="en-US" dirty="0" smtClean="0"/>
              <a:t>rigorous</a:t>
            </a:r>
          </a:p>
          <a:p>
            <a:pPr lvl="1"/>
            <a:r>
              <a:rPr lang="en-GB" altLang="en-US" dirty="0" smtClean="0"/>
              <a:t>In teaching/schools feedback is absent or biased</a:t>
            </a:r>
          </a:p>
          <a:p>
            <a:pPr lvl="2"/>
            <a:r>
              <a:rPr lang="en-GB" altLang="en-US" dirty="0" smtClean="0"/>
              <a:t>Wrong (</a:t>
            </a:r>
            <a:r>
              <a:rPr lang="en-GB" altLang="en-US" dirty="0" err="1" smtClean="0"/>
              <a:t>eg</a:t>
            </a:r>
            <a:r>
              <a:rPr lang="en-GB" altLang="en-US" dirty="0" smtClean="0"/>
              <a:t> ‘Poor Proxies’, amateur lesson observation)</a:t>
            </a:r>
          </a:p>
          <a:p>
            <a:pPr lvl="2"/>
            <a:r>
              <a:rPr lang="en-GB" altLang="en-US" dirty="0" smtClean="0"/>
              <a:t>Short term – performance vs learning</a:t>
            </a:r>
          </a:p>
          <a:p>
            <a:pPr lvl="2"/>
            <a:r>
              <a:rPr lang="en-GB" altLang="en-US" dirty="0" smtClean="0"/>
              <a:t>Narrow – hard to vary contexts for transfer</a:t>
            </a:r>
          </a:p>
          <a:p>
            <a:pPr lvl="1"/>
            <a:r>
              <a:rPr lang="en-GB" altLang="en-US" dirty="0" smtClean="0"/>
              <a:t>Cognitive biases</a:t>
            </a:r>
          </a:p>
          <a:p>
            <a:pPr lvl="2"/>
            <a:r>
              <a:rPr lang="en-GB" altLang="en-US" dirty="0" smtClean="0"/>
              <a:t>Overconfidence, Dunning-Kruger: the less we </a:t>
            </a:r>
            <a:br>
              <a:rPr lang="en-GB" altLang="en-US" dirty="0" smtClean="0"/>
            </a:br>
            <a:r>
              <a:rPr lang="en-GB" altLang="en-US" dirty="0" smtClean="0"/>
              <a:t>know, the less we realise we don’t know</a:t>
            </a:r>
          </a:p>
          <a:p>
            <a:pPr lvl="2"/>
            <a:r>
              <a:rPr lang="en-GB" altLang="en-US" dirty="0" smtClean="0"/>
              <a:t>Confirmation bias: emphasise evidence supporting existing beliefs</a:t>
            </a:r>
          </a:p>
          <a:p>
            <a:pPr lvl="2"/>
            <a:r>
              <a:rPr lang="en-GB" altLang="en-US" dirty="0" smtClean="0"/>
              <a:t>Cognitive dissonance: beliefs align with behaviours</a:t>
            </a:r>
          </a:p>
          <a:p>
            <a:pPr lvl="2"/>
            <a:r>
              <a:rPr lang="en-GB" altLang="en-US" dirty="0" smtClean="0"/>
              <a:t>Sunk-cost fallacy: reluctance to abandon decisions</a:t>
            </a:r>
          </a:p>
          <a:p>
            <a:pPr lvl="2"/>
            <a:r>
              <a:rPr lang="en-GB" altLang="en-US" dirty="0" smtClean="0"/>
              <a:t>Halo effects: attributing positive characteristics because we see other positive characteristics</a:t>
            </a:r>
          </a:p>
          <a:p>
            <a:pPr lvl="2"/>
            <a:r>
              <a:rPr lang="en-GB" altLang="en-US" dirty="0" smtClean="0"/>
              <a:t>Causation: over-interpret patterns as causal</a:t>
            </a: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016405" y="2260499"/>
            <a:ext cx="1944909" cy="1594469"/>
            <a:chOff x="228047" y="1124744"/>
            <a:chExt cx="8941029" cy="733000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0" t="11745" r="11468"/>
            <a:stretch/>
          </p:blipFill>
          <p:spPr bwMode="auto">
            <a:xfrm>
              <a:off x="228047" y="2852936"/>
              <a:ext cx="8563458" cy="560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347" y="1124744"/>
              <a:ext cx="4281729" cy="4258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34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 txBox="1">
            <a:spLocks noGrp="1"/>
          </p:cNvSpPr>
          <p:nvPr>
            <p:ph idx="1"/>
          </p:nvPr>
        </p:nvSpPr>
        <p:spPr>
          <a:xfrm>
            <a:off x="5319713" y="1341438"/>
            <a:ext cx="3573462" cy="46783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altLang="en-US" smtClean="0"/>
              <a:t>Clear, well defined, replicable intervention</a:t>
            </a:r>
          </a:p>
          <a:p>
            <a:pPr>
              <a:spcBef>
                <a:spcPts val="1800"/>
              </a:spcBef>
            </a:pPr>
            <a:r>
              <a:rPr lang="en-GB" altLang="en-US" smtClean="0"/>
              <a:t>Good assessment of appropriate outcomes</a:t>
            </a:r>
          </a:p>
          <a:p>
            <a:pPr>
              <a:spcBef>
                <a:spcPts val="1800"/>
              </a:spcBef>
            </a:pPr>
            <a:r>
              <a:rPr lang="en-GB" altLang="en-US" smtClean="0"/>
              <a:t>Well-matched comparison group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t="15000" r="40200" b="8863"/>
          <a:stretch/>
        </p:blipFill>
        <p:spPr bwMode="auto">
          <a:xfrm rot="687166">
            <a:off x="1629531" y="1828972"/>
            <a:ext cx="2901684" cy="4016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Explosion 2 3"/>
          <p:cNvSpPr>
            <a:spLocks noChangeArrowheads="1"/>
          </p:cNvSpPr>
          <p:nvPr/>
        </p:nvSpPr>
        <p:spPr bwMode="auto">
          <a:xfrm rot="-878955">
            <a:off x="-140969" y="976467"/>
            <a:ext cx="4283076" cy="2571750"/>
          </a:xfrm>
          <a:prstGeom prst="irregularSeal2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 dirty="0">
                <a:latin typeface="Tahoma" panose="020B0604030504040204" pitchFamily="34" charset="0"/>
                <a:cs typeface="Tahoma" panose="020B0604030504040204" pitchFamily="34" charset="0"/>
              </a:rPr>
              <a:t>EEF DIY Evaluation Guide</a:t>
            </a:r>
          </a:p>
        </p:txBody>
      </p:sp>
      <p:sp>
        <p:nvSpPr>
          <p:cNvPr id="30725" name="Title 2"/>
          <p:cNvSpPr txBox="1">
            <a:spLocks noGrp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/>
          <a:lstStyle/>
          <a:p>
            <a:r>
              <a:rPr lang="en-GB" altLang="en-US" smtClean="0"/>
              <a:t>Key elements of good evaluation</a:t>
            </a:r>
          </a:p>
        </p:txBody>
      </p:sp>
    </p:spTree>
    <p:extLst>
      <p:ext uri="{BB962C8B-B14F-4D97-AF65-F5344CB8AC3E}">
        <p14:creationId xmlns:p14="http://schemas.microsoft.com/office/powerpoint/2010/main" val="18792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 smtClean="0"/>
              <a:t>General principles of (professional) learning: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3. </a:t>
            </a:r>
            <a:r>
              <a:rPr lang="en-GB" dirty="0"/>
              <a:t>Don’t forget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1" r="30691"/>
          <a:stretch/>
        </p:blipFill>
        <p:spPr bwMode="auto">
          <a:xfrm rot="702522">
            <a:off x="5783536" y="976815"/>
            <a:ext cx="2959533" cy="4238344"/>
          </a:xfrm>
          <a:prstGeom prst="rect">
            <a:avLst/>
          </a:prstGeom>
          <a:noFill/>
          <a:ln>
            <a:noFill/>
          </a:ln>
          <a:effectLst>
            <a:outerShdw blurRad="203200" dist="1524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08844"/>
            <a:ext cx="3770706" cy="5296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41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440160"/>
          </a:xfrm>
        </p:spPr>
        <p:txBody>
          <a:bodyPr/>
          <a:lstStyle/>
          <a:p>
            <a:r>
              <a:rPr lang="en-GB" dirty="0"/>
              <a:t>If you want your students to learn something </a:t>
            </a:r>
            <a:r>
              <a:rPr lang="en-GB" dirty="0" smtClean="0"/>
              <a:t>hard, would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636912"/>
            <a:ext cx="7772400" cy="3168576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Get them into groups to work it out for themselves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smtClean="0"/>
              <a:t>Provide explicit instruction in the ideas/techniques and actively manage their learning (as an expert in both the subject matter and in pedagogy)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All good learning &amp; teaching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7772400" cy="42578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Takes you from where you are 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clear what success looks like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Creates challenging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Assesses and feeds back on the gap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Requires exposition and guidance from an expert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Requires a coaching &amp; mentoring role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Benefits from peer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Requires trust: ‘OK to fail’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 smtClean="0"/>
              <a:t>General principles of (professional) learning: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4. Culture is crucial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What is trust?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966322"/>
            <a:ext cx="4176464" cy="5126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smtClean="0"/>
              <a:t>willingness to </a:t>
            </a:r>
            <a:r>
              <a:rPr lang="en-GB" dirty="0"/>
              <a:t>be vulnerable to another party based on the confidence that the latter </a:t>
            </a:r>
            <a:r>
              <a:rPr lang="en-GB" dirty="0" smtClean="0"/>
              <a:t>party is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a) benevolent,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b) reliable,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c) </a:t>
            </a:r>
            <a:r>
              <a:rPr lang="en-GB" dirty="0" smtClean="0"/>
              <a:t>competent</a:t>
            </a:r>
            <a:r>
              <a:rPr lang="en-GB" dirty="0"/>
              <a:t>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d) honest,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e) open” 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(</a:t>
            </a:r>
            <a:r>
              <a:rPr lang="en-GB" sz="2000" dirty="0" err="1" smtClean="0"/>
              <a:t>Tschannen</a:t>
            </a:r>
            <a:r>
              <a:rPr lang="en-GB" sz="2000" dirty="0" smtClean="0"/>
              <a:t>-Moran &amp; Hoy, 2000)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72572" y="2147999"/>
            <a:ext cx="1944216" cy="864096"/>
          </a:xfrm>
          <a:prstGeom prst="wedgeRoundRectCallout">
            <a:avLst>
              <a:gd name="adj1" fmla="val 75894"/>
              <a:gd name="adj2" fmla="val -4529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anxiety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67802" y="966322"/>
            <a:ext cx="2071950" cy="1094526"/>
          </a:xfrm>
          <a:prstGeom prst="wedgeRoundRectCallout">
            <a:avLst>
              <a:gd name="adj1" fmla="val 68467"/>
              <a:gd name="adj2" fmla="val 1528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Inter-dependence, 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isk of harm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948263" y="1902426"/>
            <a:ext cx="1905789" cy="1480417"/>
          </a:xfrm>
          <a:prstGeom prst="wedgeRoundRectCallout">
            <a:avLst>
              <a:gd name="adj1" fmla="val -152125"/>
              <a:gd name="adj2" fmla="val 52314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intentions, would not exploit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72572" y="3209566"/>
            <a:ext cx="1944216" cy="1296144"/>
          </a:xfrm>
          <a:prstGeom prst="wedgeRoundRectCallout">
            <a:avLst>
              <a:gd name="adj1" fmla="val 74272"/>
              <a:gd name="adj2" fmla="val -6353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Predictability, consistency of behaviour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789" y="3537012"/>
            <a:ext cx="2376264" cy="936104"/>
          </a:xfrm>
          <a:prstGeom prst="wedgeRoundRectCallout">
            <a:avLst>
              <a:gd name="adj1" fmla="val -115562"/>
              <a:gd name="adj2" fmla="val 23905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Skills, abilities,</a:t>
            </a:r>
            <a:r>
              <a:rPr kumimoji="0" lang="en-GB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477789" y="4653136"/>
            <a:ext cx="2376264" cy="1224136"/>
          </a:xfrm>
          <a:prstGeom prst="wedgeRoundRectCallout">
            <a:avLst>
              <a:gd name="adj1" fmla="val -138784"/>
              <a:gd name="adj2" fmla="val -50792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character, integrity, </a:t>
            </a:r>
            <a:r>
              <a:rPr lang="en-GB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authenticity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67802" y="4611778"/>
            <a:ext cx="1944216" cy="1553526"/>
          </a:xfrm>
          <a:prstGeom prst="wedgeRoundRectCallout">
            <a:avLst>
              <a:gd name="adj1" fmla="val 73461"/>
              <a:gd name="adj2" fmla="val -16501"/>
              <a:gd name="adj3" fmla="val 16667"/>
            </a:avLst>
          </a:prstGeom>
          <a:solidFill>
            <a:srgbClr val="F2D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Willing to share (personal) information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/>
          <a:lstStyle/>
          <a:p>
            <a:r>
              <a:rPr lang="en-GB" dirty="0" smtClean="0"/>
              <a:t>Trust in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268760"/>
            <a:ext cx="7772400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Schools “with weak trust reports … had virtually no chance of showing improvement” (</a:t>
            </a:r>
            <a:r>
              <a:rPr lang="en-GB" dirty="0" err="1" smtClean="0"/>
              <a:t>Bryk</a:t>
            </a:r>
            <a:r>
              <a:rPr lang="en-GB" dirty="0" smtClean="0"/>
              <a:t> &amp; Schneider, 2002, p. 111).</a:t>
            </a:r>
          </a:p>
          <a:p>
            <a:r>
              <a:rPr lang="en-GB" dirty="0" smtClean="0"/>
              <a:t>‘Academic Optimism’ </a:t>
            </a:r>
            <a:r>
              <a:rPr lang="en-GB" dirty="0"/>
              <a:t>(Hoy et al, 2006)</a:t>
            </a:r>
            <a:endParaRPr lang="en-GB" dirty="0" smtClean="0"/>
          </a:p>
          <a:p>
            <a:pPr lvl="1"/>
            <a:r>
              <a:rPr lang="en-GB" dirty="0"/>
              <a:t>Academic Emphasis: press for </a:t>
            </a:r>
            <a:r>
              <a:rPr lang="en-GB" dirty="0" smtClean="0"/>
              <a:t>high academic achievement</a:t>
            </a:r>
          </a:p>
          <a:p>
            <a:pPr lvl="1"/>
            <a:r>
              <a:rPr lang="en-GB" dirty="0"/>
              <a:t>Collective </a:t>
            </a:r>
            <a:r>
              <a:rPr lang="en-GB" dirty="0" smtClean="0"/>
              <a:t>Efficacy: teachers’ belief in capacity to have positive effects on students</a:t>
            </a:r>
          </a:p>
          <a:p>
            <a:pPr lvl="1"/>
            <a:r>
              <a:rPr lang="en-GB" dirty="0" smtClean="0"/>
              <a:t>Trust: teachers’ trust in parents and students</a:t>
            </a:r>
          </a:p>
          <a:p>
            <a:r>
              <a:rPr lang="en-GB" dirty="0" smtClean="0"/>
              <a:t>If what you are doing isn’t good, do you want to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Cover it up, ignore, hide, minimise its importance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 smtClean="0"/>
              <a:t>Expose it, share, examine, maximise the learning opportunity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2664296"/>
          </a:xfrm>
        </p:spPr>
        <p:txBody>
          <a:bodyPr/>
          <a:lstStyle/>
          <a:p>
            <a:r>
              <a:rPr lang="en-GB" sz="2800" dirty="0" smtClean="0"/>
              <a:t>General principles of (professional) learning: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5. Practice makes less imperfect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360" y="404664"/>
            <a:ext cx="4888607" cy="1143000"/>
          </a:xfrm>
        </p:spPr>
        <p:txBody>
          <a:bodyPr/>
          <a:lstStyle/>
          <a:p>
            <a:r>
              <a:rPr lang="en-GB" dirty="0" smtClean="0"/>
              <a:t>Deliberate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361" y="1844824"/>
            <a:ext cx="4889252" cy="3960664"/>
          </a:xfrm>
        </p:spPr>
        <p:txBody>
          <a:bodyPr/>
          <a:lstStyle/>
          <a:p>
            <a:r>
              <a:rPr lang="en-GB" dirty="0" smtClean="0"/>
              <a:t>Challenge </a:t>
            </a:r>
          </a:p>
          <a:p>
            <a:r>
              <a:rPr lang="en-GB" dirty="0" smtClean="0"/>
              <a:t>Specific goals</a:t>
            </a:r>
          </a:p>
          <a:p>
            <a:r>
              <a:rPr lang="en-GB" dirty="0" smtClean="0"/>
              <a:t>Focus on sub-tasks</a:t>
            </a:r>
          </a:p>
          <a:p>
            <a:r>
              <a:rPr lang="en-GB" dirty="0" smtClean="0"/>
              <a:t>Feedback</a:t>
            </a:r>
          </a:p>
          <a:p>
            <a:r>
              <a:rPr lang="en-GB" dirty="0" smtClean="0"/>
              <a:t>Mental representations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2019697" cy="30265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0" y="3637558"/>
            <a:ext cx="2227584" cy="2852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22891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4865"/>
            <a:ext cx="7772400" cy="2087736"/>
          </a:xfrm>
        </p:spPr>
        <p:txBody>
          <a:bodyPr/>
          <a:lstStyle/>
          <a:p>
            <a:pPr>
              <a:defRPr/>
            </a:pPr>
            <a:r>
              <a:rPr lang="en-GB" dirty="0"/>
              <a:t>How can teachers learn to be better teachers?</a:t>
            </a:r>
            <a:endParaRPr lang="en-GB" sz="2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4653136"/>
            <a:ext cx="7992814" cy="863428"/>
          </a:xfrm>
        </p:spPr>
        <p:txBody>
          <a:bodyPr/>
          <a:lstStyle/>
          <a:p>
            <a:pPr>
              <a:defRPr/>
            </a:pPr>
            <a:endParaRPr lang="en-GB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7" y1="43667" x2="54667" y2="52000"/>
                        <a14:foregroundMark x1="45667" y1="53000" x2="49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80" y="236662"/>
            <a:ext cx="636662" cy="6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6176" y="26064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GB" sz="2800" dirty="0" err="1">
                <a:solidFill>
                  <a:schemeClr val="bg1"/>
                </a:solidFill>
                <a:latin typeface="+mn-lt"/>
              </a:rPr>
              <a:t>ProfCoe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5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648072"/>
          </a:xfrm>
        </p:spPr>
        <p:txBody>
          <a:bodyPr/>
          <a:lstStyle/>
          <a:p>
            <a:r>
              <a:rPr lang="en-GB" sz="3200" dirty="0"/>
              <a:t>How can teachers learn to be better teachers?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08" y="1556792"/>
            <a:ext cx="7772400" cy="3960664"/>
          </a:xfrm>
        </p:spPr>
        <p:txBody>
          <a:bodyPr/>
          <a:lstStyle/>
          <a:p>
            <a:pPr marL="0" indent="0">
              <a:buNone/>
            </a:pPr>
            <a:r>
              <a:rPr lang="en-GB" sz="5400" b="1" dirty="0" smtClean="0"/>
              <a:t>You’re a teacher. </a:t>
            </a:r>
          </a:p>
          <a:p>
            <a:pPr marL="0" indent="0">
              <a:buNone/>
            </a:pPr>
            <a:r>
              <a:rPr lang="en-GB" sz="5400" b="1" dirty="0" smtClean="0"/>
              <a:t>You know how to help </a:t>
            </a:r>
            <a:br>
              <a:rPr lang="en-GB" sz="5400" b="1" dirty="0" smtClean="0"/>
            </a:br>
            <a:r>
              <a:rPr lang="en-GB" sz="5400" b="1" dirty="0" smtClean="0"/>
              <a:t>people learn hard stuff. </a:t>
            </a:r>
          </a:p>
          <a:p>
            <a:pPr marL="0" indent="0">
              <a:buNone/>
            </a:pPr>
            <a:r>
              <a:rPr lang="en-GB" sz="5400" b="1" dirty="0" smtClean="0"/>
              <a:t>Do that.</a:t>
            </a:r>
            <a:endParaRPr lang="en-GB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584176"/>
          </a:xfrm>
        </p:spPr>
        <p:txBody>
          <a:bodyPr/>
          <a:lstStyle/>
          <a:p>
            <a:r>
              <a:rPr lang="en-GB" dirty="0" smtClean="0"/>
              <a:t>What do we know about teachers’ professional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772400" cy="34566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Three types of requirement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GB" sz="2800" dirty="0" smtClean="0"/>
              <a:t>General principles of how people learn anything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GB" sz="2800" dirty="0" smtClean="0"/>
              <a:t>Specific requirements for learning to change pedagogical practice</a:t>
            </a:r>
          </a:p>
          <a:p>
            <a:pPr marL="800100" lvl="1" indent="-514350">
              <a:buFont typeface="+mj-lt"/>
              <a:buAutoNum type="arabicPeriod"/>
            </a:pPr>
            <a:r>
              <a:rPr lang="en-GB" sz="2800" dirty="0" smtClean="0"/>
              <a:t>The learning environment: school culture and leadership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864096"/>
          </a:xfrm>
        </p:spPr>
        <p:txBody>
          <a:bodyPr/>
          <a:lstStyle/>
          <a:p>
            <a:r>
              <a:rPr lang="en-GB" dirty="0" smtClean="0"/>
              <a:t>All good learning &amp; teaching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47664"/>
            <a:ext cx="7772400" cy="425782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Takes you from where you are at</a:t>
            </a:r>
          </a:p>
          <a:p>
            <a:r>
              <a:rPr lang="en-GB" dirty="0" smtClean="0"/>
              <a:t>Is clear what success looks like</a:t>
            </a:r>
          </a:p>
          <a:p>
            <a:r>
              <a:rPr lang="en-GB" dirty="0" smtClean="0"/>
              <a:t>Creates challenging expectations</a:t>
            </a:r>
          </a:p>
          <a:p>
            <a:r>
              <a:rPr lang="en-GB" dirty="0" smtClean="0"/>
              <a:t>Assesses and feeds back on the gap</a:t>
            </a:r>
          </a:p>
          <a:p>
            <a:r>
              <a:rPr lang="en-GB" dirty="0" smtClean="0"/>
              <a:t>Requires exposition and guidance from an expert</a:t>
            </a:r>
          </a:p>
          <a:p>
            <a:r>
              <a:rPr lang="en-GB" dirty="0" smtClean="0"/>
              <a:t>Requires a coaching &amp; mentoring role</a:t>
            </a:r>
          </a:p>
          <a:p>
            <a:r>
              <a:rPr lang="en-GB" dirty="0" smtClean="0"/>
              <a:t>Benefits from peer support</a:t>
            </a:r>
          </a:p>
          <a:p>
            <a:r>
              <a:rPr lang="en-GB" dirty="0" smtClean="0"/>
              <a:t>Requires trust: ‘OK to fail’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for learning </a:t>
            </a:r>
            <a:r>
              <a:rPr lang="en-GB" dirty="0"/>
              <a:t>to change </a:t>
            </a:r>
            <a:r>
              <a:rPr lang="en-GB" b="1" i="1" dirty="0"/>
              <a:t>pedagogical</a:t>
            </a:r>
            <a:r>
              <a:rPr lang="en-GB" dirty="0"/>
              <a:t> </a:t>
            </a:r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Learning aims (for teachers) must be strongly linked to learning gains (for pupils)</a:t>
            </a:r>
          </a:p>
          <a:p>
            <a:r>
              <a:rPr lang="en-GB" dirty="0" smtClean="0"/>
              <a:t>Learning aims must be evidence based</a:t>
            </a:r>
          </a:p>
          <a:p>
            <a:r>
              <a:rPr lang="en-GB" dirty="0" smtClean="0"/>
              <a:t>Learning aims must be appropriate to school/pupil context</a:t>
            </a:r>
          </a:p>
          <a:p>
            <a:r>
              <a:rPr lang="en-GB" dirty="0" smtClean="0"/>
              <a:t>Changing habits that are already established is very hard (needs time, support, feedback)</a:t>
            </a:r>
          </a:p>
          <a:p>
            <a:r>
              <a:rPr lang="en-GB" dirty="0" smtClean="0"/>
              <a:t>Pedagogy is a blend of theory (wisdom and intuition) and practice (skills and techniques)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28" y="23192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Leadership, school culture and professional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43924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value of professional learning and continuous improvement must be clearly signalled (championed and modelled)</a:t>
            </a:r>
          </a:p>
          <a:p>
            <a:r>
              <a:rPr lang="en-GB" dirty="0" smtClean="0"/>
              <a:t>Time and funding must be made available</a:t>
            </a:r>
          </a:p>
          <a:p>
            <a:r>
              <a:rPr lang="en-GB" dirty="0" smtClean="0"/>
              <a:t>A trust </a:t>
            </a:r>
            <a:r>
              <a:rPr lang="en-GB" dirty="0"/>
              <a:t>culture (‘willingness to be </a:t>
            </a:r>
            <a:r>
              <a:rPr lang="en-GB" dirty="0" smtClean="0"/>
              <a:t>vulnerable’ = please observe my worst lesson) is vital </a:t>
            </a:r>
          </a:p>
          <a:p>
            <a:r>
              <a:rPr lang="en-GB" dirty="0" smtClean="0"/>
              <a:t>Challenge implies need for improvement</a:t>
            </a:r>
          </a:p>
          <a:p>
            <a:r>
              <a:rPr lang="en-GB" dirty="0" smtClean="0"/>
              <a:t>Requires coherence with a wider strategic planning process for prioritisation and integration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general </a:t>
            </a:r>
            <a:r>
              <a:rPr lang="en-GB" dirty="0"/>
              <a:t>principles of (professional)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Get the </a:t>
            </a:r>
            <a:r>
              <a:rPr lang="en-GB" dirty="0" smtClean="0"/>
              <a:t>learning aims right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assessment (for learning)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forget teaching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Culture is crucial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Practice makes less imperfect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755576" y="2276872"/>
            <a:ext cx="7632848" cy="1944216"/>
          </a:xfrm>
        </p:spPr>
        <p:txBody>
          <a:bodyPr/>
          <a:lstStyle/>
          <a:p>
            <a:r>
              <a:rPr lang="en-GB" sz="2800" dirty="0" smtClean="0"/>
              <a:t>General principles of (professional) learning: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dirty="0" smtClean="0"/>
              <a:t>1. </a:t>
            </a:r>
            <a:r>
              <a:rPr lang="en-GB" dirty="0"/>
              <a:t>Get the learning aims </a:t>
            </a:r>
            <a:r>
              <a:rPr lang="en-GB" dirty="0" smtClean="0"/>
              <a:t>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 CEM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marL="0" indent="0">
          <a:buNone/>
          <a:defRPr sz="3600" dirty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 CEM</Template>
  <TotalTime>8780</TotalTime>
  <Words>2007</Words>
  <Application>Microsoft Office PowerPoint</Application>
  <PresentationFormat>On-screen Show (4:3)</PresentationFormat>
  <Paragraphs>321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Tahoma</vt:lpstr>
      <vt:lpstr>Times</vt:lpstr>
      <vt:lpstr>Times New Roman</vt:lpstr>
      <vt:lpstr>Wingdings</vt:lpstr>
      <vt:lpstr>DU CEM</vt:lpstr>
      <vt:lpstr>How can teachers learn to be better teachers?</vt:lpstr>
      <vt:lpstr>How can teachers learn to be better teachers?</vt:lpstr>
      <vt:lpstr>PowerPoint Presentation</vt:lpstr>
      <vt:lpstr>What do we know about teachers’ professional learning?</vt:lpstr>
      <vt:lpstr>All good learning &amp; teaching …</vt:lpstr>
      <vt:lpstr>Principles for learning to change pedagogical practice</vt:lpstr>
      <vt:lpstr>Leadership, school culture and professional learning</vt:lpstr>
      <vt:lpstr>Some general principles of (professional) learning</vt:lpstr>
      <vt:lpstr>General principles of (professional) learning:  1. Get the learning aims right</vt:lpstr>
      <vt:lpstr>How might learning aims for professional learning be wrong?</vt:lpstr>
      <vt:lpstr>EEF Teaching and Learning Toolkit www.educationendowmentfoundation.org.uk/toolkit</vt:lpstr>
      <vt:lpstr>Impact vs cost</vt:lpstr>
      <vt:lpstr>PowerPoint Presentation</vt:lpstr>
      <vt:lpstr>Dimensions of great teaching</vt:lpstr>
      <vt:lpstr>1. We do that already (don’t we?)</vt:lpstr>
      <vt:lpstr>2. Do we always do that?</vt:lpstr>
      <vt:lpstr>3. We don’t do that (hopefully)</vt:lpstr>
      <vt:lpstr>Professional reading http://cem.org/blog/what-is-worth-reading-for-teachers-interested-in-research</vt:lpstr>
      <vt:lpstr>Further reading lists</vt:lpstr>
      <vt:lpstr>Starter pack: 50 pages </vt:lpstr>
      <vt:lpstr>PowerPoint Presentation</vt:lpstr>
      <vt:lpstr>General principles of (professional) learning:  2. Use assessment (for learning)</vt:lpstr>
      <vt:lpstr>How good a teacher are you?</vt:lpstr>
      <vt:lpstr>Lesson observation: It’s harder than  you think</vt:lpstr>
      <vt:lpstr>How do you know if teaching is working?</vt:lpstr>
      <vt:lpstr>Using good assessment to monitor teaching</vt:lpstr>
      <vt:lpstr>Of course we do evaluation …</vt:lpstr>
      <vt:lpstr>Key elements of good evaluation</vt:lpstr>
      <vt:lpstr>General principles of (professional) learning:  3. Don’t forget teaching</vt:lpstr>
      <vt:lpstr>If you want your students to learn something hard, would you</vt:lpstr>
      <vt:lpstr>All good learning &amp; teaching …</vt:lpstr>
      <vt:lpstr>General principles of (professional) learning:  4. Culture is crucial</vt:lpstr>
      <vt:lpstr>What is trust?</vt:lpstr>
      <vt:lpstr>Trust in school</vt:lpstr>
      <vt:lpstr>General principles of (professional) learning:  5. Practice makes less imperfect</vt:lpstr>
      <vt:lpstr>Deliberate practice</vt:lpstr>
      <vt:lpstr>How can teachers learn to be better teachers?</vt:lpstr>
      <vt:lpstr>How can teachers learn to be better teachers?</vt:lpstr>
    </vt:vector>
  </TitlesOfParts>
  <Company>CEM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will it take…to develop great teaching?</dc:title>
  <dc:creator>Robert Coe</dc:creator>
  <cp:lastModifiedBy>Robert Coe</cp:lastModifiedBy>
  <cp:revision>81</cp:revision>
  <dcterms:created xsi:type="dcterms:W3CDTF">2015-10-13T13:03:46Z</dcterms:created>
  <dcterms:modified xsi:type="dcterms:W3CDTF">2017-06-06T10:46:21Z</dcterms:modified>
</cp:coreProperties>
</file>