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6" r:id="rId2"/>
    <p:sldId id="735" r:id="rId3"/>
    <p:sldId id="740" r:id="rId4"/>
    <p:sldId id="630" r:id="rId5"/>
    <p:sldId id="631" r:id="rId6"/>
    <p:sldId id="601" r:id="rId7"/>
    <p:sldId id="602" r:id="rId8"/>
    <p:sldId id="685" r:id="rId9"/>
    <p:sldId id="655" r:id="rId10"/>
    <p:sldId id="656" r:id="rId11"/>
    <p:sldId id="657" r:id="rId12"/>
    <p:sldId id="649" r:id="rId13"/>
    <p:sldId id="650" r:id="rId14"/>
    <p:sldId id="763" r:id="rId15"/>
    <p:sldId id="764" r:id="rId16"/>
    <p:sldId id="737" r:id="rId17"/>
    <p:sldId id="739" r:id="rId18"/>
    <p:sldId id="274" r:id="rId19"/>
    <p:sldId id="654" r:id="rId20"/>
    <p:sldId id="611" r:id="rId21"/>
    <p:sldId id="397" r:id="rId22"/>
    <p:sldId id="398" r:id="rId23"/>
    <p:sldId id="648" r:id="rId24"/>
    <p:sldId id="584" r:id="rId25"/>
    <p:sldId id="806" r:id="rId26"/>
    <p:sldId id="738" r:id="rId27"/>
    <p:sldId id="302" r:id="rId28"/>
    <p:sldId id="776" r:id="rId29"/>
    <p:sldId id="725" r:id="rId30"/>
    <p:sldId id="414" r:id="rId31"/>
    <p:sldId id="521" r:id="rId32"/>
    <p:sldId id="755" r:id="rId33"/>
    <p:sldId id="722" r:id="rId34"/>
    <p:sldId id="371" r:id="rId35"/>
    <p:sldId id="372" r:id="rId36"/>
    <p:sldId id="612" r:id="rId37"/>
    <p:sldId id="813" r:id="rId38"/>
    <p:sldId id="791" r:id="rId39"/>
    <p:sldId id="794" r:id="rId40"/>
    <p:sldId id="797" r:id="rId41"/>
    <p:sldId id="800" r:id="rId42"/>
    <p:sldId id="337" r:id="rId43"/>
    <p:sldId id="726" r:id="rId44"/>
    <p:sldId id="803" r:id="rId45"/>
    <p:sldId id="809" r:id="rId46"/>
    <p:sldId id="810" r:id="rId47"/>
    <p:sldId id="811" r:id="rId48"/>
    <p:sldId id="375" r:id="rId49"/>
    <p:sldId id="374" r:id="rId50"/>
    <p:sldId id="662" r:id="rId51"/>
    <p:sldId id="796" r:id="rId52"/>
    <p:sldId id="804" r:id="rId53"/>
    <p:sldId id="775" r:id="rId54"/>
    <p:sldId id="663" r:id="rId55"/>
    <p:sldId id="664"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4" autoAdjust="0"/>
    <p:restoredTop sz="95226" autoAdjust="0"/>
  </p:normalViewPr>
  <p:slideViewPr>
    <p:cSldViewPr snapToGrid="0" snapToObjects="1">
      <p:cViewPr varScale="1">
        <p:scale>
          <a:sx n="83" d="100"/>
          <a:sy n="83" d="100"/>
        </p:scale>
        <p:origin x="1387"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232070-C0AE-9243-B9BB-B2E582B47927}" type="doc">
      <dgm:prSet loTypeId="urn:microsoft.com/office/officeart/2005/8/layout/radial1" loCatId="" qsTypeId="urn:microsoft.com/office/officeart/2005/8/quickstyle/3D2" qsCatId="3D" csTypeId="urn:microsoft.com/office/officeart/2005/8/colors/accent1_2" csCatId="accent1" phldr="1"/>
      <dgm:spPr/>
      <dgm:t>
        <a:bodyPr/>
        <a:lstStyle/>
        <a:p>
          <a:endParaRPr lang="en-US"/>
        </a:p>
      </dgm:t>
    </dgm:pt>
    <dgm:pt modelId="{B56A8071-C2FE-7B44-AF55-32DBD440ACD6}">
      <dgm:prSet phldrT="[Text]" custT="1"/>
      <dgm:spPr/>
      <dgm:t>
        <a:bodyPr/>
        <a:lstStyle/>
        <a:p>
          <a:r>
            <a:rPr lang="en-US" sz="1200" b="0" dirty="0">
              <a:latin typeface="Arial"/>
              <a:cs typeface="Arial"/>
            </a:rPr>
            <a:t>Agent of change</a:t>
          </a:r>
        </a:p>
      </dgm:t>
    </dgm:pt>
    <dgm:pt modelId="{0F9466D8-2370-7A47-B8AA-2823AC650802}" type="parTrans" cxnId="{B6CDD7D8-A90F-CC44-A89F-21789C5390DC}">
      <dgm:prSet/>
      <dgm:spPr/>
      <dgm:t>
        <a:bodyPr/>
        <a:lstStyle/>
        <a:p>
          <a:endParaRPr lang="en-US"/>
        </a:p>
      </dgm:t>
    </dgm:pt>
    <dgm:pt modelId="{A3BF80EA-8E93-5B4A-BB27-B77E718ECD02}" type="sibTrans" cxnId="{B6CDD7D8-A90F-CC44-A89F-21789C5390DC}">
      <dgm:prSet/>
      <dgm:spPr/>
      <dgm:t>
        <a:bodyPr/>
        <a:lstStyle/>
        <a:p>
          <a:endParaRPr lang="en-US"/>
        </a:p>
      </dgm:t>
    </dgm:pt>
    <dgm:pt modelId="{8ED901B2-5DF6-A045-9E99-84F667F4C080}">
      <dgm:prSet phldrT="[Text]"/>
      <dgm:spPr/>
      <dgm:t>
        <a:bodyPr/>
        <a:lstStyle/>
        <a:p>
          <a:r>
            <a:rPr lang="en-US" dirty="0"/>
            <a:t>Developing the school environment</a:t>
          </a:r>
        </a:p>
      </dgm:t>
    </dgm:pt>
    <dgm:pt modelId="{4FA62878-AF9A-9F49-86DA-51FF47070C4E}" type="parTrans" cxnId="{A880483A-E2F3-AD4E-956B-8498EA17730A}">
      <dgm:prSet/>
      <dgm:spPr/>
      <dgm:t>
        <a:bodyPr/>
        <a:lstStyle/>
        <a:p>
          <a:endParaRPr lang="en-US" dirty="0"/>
        </a:p>
      </dgm:t>
    </dgm:pt>
    <dgm:pt modelId="{63F6A2B5-552F-5843-BD65-41AE20914417}" type="sibTrans" cxnId="{A880483A-E2F3-AD4E-956B-8498EA17730A}">
      <dgm:prSet/>
      <dgm:spPr/>
      <dgm:t>
        <a:bodyPr/>
        <a:lstStyle/>
        <a:p>
          <a:endParaRPr lang="en-US"/>
        </a:p>
      </dgm:t>
    </dgm:pt>
    <dgm:pt modelId="{58D679A3-49ED-0449-A90F-5ED04FC864FE}">
      <dgm:prSet phldrT="[Text]"/>
      <dgm:spPr/>
      <dgm:t>
        <a:bodyPr/>
        <a:lstStyle/>
        <a:p>
          <a:r>
            <a:rPr lang="en-US" dirty="0"/>
            <a:t>Flexible provision</a:t>
          </a:r>
        </a:p>
      </dgm:t>
    </dgm:pt>
    <dgm:pt modelId="{BD045485-EE40-0447-B6CD-4788C5C91AC8}" type="parTrans" cxnId="{7A0E7035-CEFC-4743-B7AB-EFAC1726F1E6}">
      <dgm:prSet/>
      <dgm:spPr/>
      <dgm:t>
        <a:bodyPr/>
        <a:lstStyle/>
        <a:p>
          <a:endParaRPr lang="en-US" dirty="0"/>
        </a:p>
      </dgm:t>
    </dgm:pt>
    <dgm:pt modelId="{2F8CD1F5-E10F-B34D-9AD7-2943EF58E7FB}" type="sibTrans" cxnId="{7A0E7035-CEFC-4743-B7AB-EFAC1726F1E6}">
      <dgm:prSet/>
      <dgm:spPr/>
      <dgm:t>
        <a:bodyPr/>
        <a:lstStyle/>
        <a:p>
          <a:endParaRPr lang="en-US"/>
        </a:p>
      </dgm:t>
    </dgm:pt>
    <dgm:pt modelId="{AE9F96FD-798D-3041-B6C7-B15C733232ED}">
      <dgm:prSet phldrT="[Text]"/>
      <dgm:spPr/>
      <dgm:t>
        <a:bodyPr/>
        <a:lstStyle/>
        <a:p>
          <a:r>
            <a:rPr lang="en-US" dirty="0"/>
            <a:t>Direct support and intervention</a:t>
          </a:r>
        </a:p>
      </dgm:t>
    </dgm:pt>
    <dgm:pt modelId="{F6682FB6-C18D-A743-B742-E30907837202}" type="parTrans" cxnId="{490EE691-ACA0-974F-86F1-0632EE2534EC}">
      <dgm:prSet/>
      <dgm:spPr/>
      <dgm:t>
        <a:bodyPr/>
        <a:lstStyle/>
        <a:p>
          <a:endParaRPr lang="en-US" dirty="0"/>
        </a:p>
      </dgm:t>
    </dgm:pt>
    <dgm:pt modelId="{6793436F-5CA3-0741-9E6E-2D77A6505A96}" type="sibTrans" cxnId="{490EE691-ACA0-974F-86F1-0632EE2534EC}">
      <dgm:prSet/>
      <dgm:spPr/>
      <dgm:t>
        <a:bodyPr/>
        <a:lstStyle/>
        <a:p>
          <a:endParaRPr lang="en-US"/>
        </a:p>
      </dgm:t>
    </dgm:pt>
    <dgm:pt modelId="{426A2A31-0FB5-2D4D-9EEE-3182923DA833}">
      <dgm:prSet phldrT="[Text]"/>
      <dgm:spPr/>
      <dgm:t>
        <a:bodyPr/>
        <a:lstStyle/>
        <a:p>
          <a:r>
            <a:rPr lang="en-US" dirty="0"/>
            <a:t>Policy development and embedding practice</a:t>
          </a:r>
        </a:p>
      </dgm:t>
    </dgm:pt>
    <dgm:pt modelId="{E5D106FC-9553-2A4B-8FA9-6AE8CEEC6457}" type="parTrans" cxnId="{C6DA1C1C-4747-0A40-B4E3-F6C5CF8F79EB}">
      <dgm:prSet/>
      <dgm:spPr/>
      <dgm:t>
        <a:bodyPr/>
        <a:lstStyle/>
        <a:p>
          <a:endParaRPr lang="en-US" dirty="0"/>
        </a:p>
      </dgm:t>
    </dgm:pt>
    <dgm:pt modelId="{19E7C25C-906D-C44B-AAAF-9A21305778D4}" type="sibTrans" cxnId="{C6DA1C1C-4747-0A40-B4E3-F6C5CF8F79EB}">
      <dgm:prSet/>
      <dgm:spPr/>
      <dgm:t>
        <a:bodyPr/>
        <a:lstStyle/>
        <a:p>
          <a:endParaRPr lang="en-US"/>
        </a:p>
      </dgm:t>
    </dgm:pt>
    <dgm:pt modelId="{058DA32D-993B-F442-86D6-08886F0FA8BE}">
      <dgm:prSet phldrT="[Text]"/>
      <dgm:spPr/>
      <dgm:t>
        <a:bodyPr/>
        <a:lstStyle/>
        <a:p>
          <a:r>
            <a:rPr lang="en-US" dirty="0"/>
            <a:t>Training and development of staff</a:t>
          </a:r>
        </a:p>
      </dgm:t>
    </dgm:pt>
    <dgm:pt modelId="{FE92AC2F-B10B-4A4D-85C8-4968B53F49BE}" type="parTrans" cxnId="{5A0D3018-411B-4242-8F9F-7FD511A8F859}">
      <dgm:prSet/>
      <dgm:spPr/>
      <dgm:t>
        <a:bodyPr/>
        <a:lstStyle/>
        <a:p>
          <a:endParaRPr lang="en-US" dirty="0"/>
        </a:p>
      </dgm:t>
    </dgm:pt>
    <dgm:pt modelId="{F359CF77-9870-1544-8C74-4F86E8DACB75}" type="sibTrans" cxnId="{5A0D3018-411B-4242-8F9F-7FD511A8F859}">
      <dgm:prSet/>
      <dgm:spPr/>
      <dgm:t>
        <a:bodyPr/>
        <a:lstStyle/>
        <a:p>
          <a:endParaRPr lang="en-US"/>
        </a:p>
      </dgm:t>
    </dgm:pt>
    <dgm:pt modelId="{9168A69A-1B37-0C4A-A8F9-2237DBC0F440}">
      <dgm:prSet phldrT="[Text]"/>
      <dgm:spPr/>
      <dgm:t>
        <a:bodyPr/>
        <a:lstStyle/>
        <a:p>
          <a:r>
            <a:rPr lang="en-US" dirty="0"/>
            <a:t>Peer education and awareness</a:t>
          </a:r>
        </a:p>
      </dgm:t>
    </dgm:pt>
    <dgm:pt modelId="{E30309EE-9946-5541-AEBA-CFF20205E4BE}" type="parTrans" cxnId="{5BD21CBE-A758-1948-973B-1DEFBC641EB2}">
      <dgm:prSet/>
      <dgm:spPr/>
      <dgm:t>
        <a:bodyPr/>
        <a:lstStyle/>
        <a:p>
          <a:endParaRPr lang="en-US" dirty="0"/>
        </a:p>
      </dgm:t>
    </dgm:pt>
    <dgm:pt modelId="{216B67DC-320F-3B41-905F-B353707090E2}" type="sibTrans" cxnId="{5BD21CBE-A758-1948-973B-1DEFBC641EB2}">
      <dgm:prSet/>
      <dgm:spPr/>
      <dgm:t>
        <a:bodyPr/>
        <a:lstStyle/>
        <a:p>
          <a:endParaRPr lang="en-US"/>
        </a:p>
      </dgm:t>
    </dgm:pt>
    <dgm:pt modelId="{5B93AE62-F5F5-E343-AEAD-80950AB8E7A1}">
      <dgm:prSet phldrT="[Text]"/>
      <dgm:spPr/>
      <dgm:t>
        <a:bodyPr/>
        <a:lstStyle/>
        <a:p>
          <a:r>
            <a:rPr lang="en-US" dirty="0"/>
            <a:t>Creating a positive ethos</a:t>
          </a:r>
        </a:p>
      </dgm:t>
    </dgm:pt>
    <dgm:pt modelId="{8ED4EDB8-BEBC-DB4F-91CD-37A2590F8B47}" type="parTrans" cxnId="{244877D5-2B53-B840-9048-F348E2CDF030}">
      <dgm:prSet/>
      <dgm:spPr/>
      <dgm:t>
        <a:bodyPr/>
        <a:lstStyle/>
        <a:p>
          <a:endParaRPr lang="en-US" dirty="0"/>
        </a:p>
      </dgm:t>
    </dgm:pt>
    <dgm:pt modelId="{0267DA71-BDEA-EB43-84EA-2E5CE44D9AF6}" type="sibTrans" cxnId="{244877D5-2B53-B840-9048-F348E2CDF030}">
      <dgm:prSet/>
      <dgm:spPr/>
      <dgm:t>
        <a:bodyPr/>
        <a:lstStyle/>
        <a:p>
          <a:endParaRPr lang="en-US"/>
        </a:p>
      </dgm:t>
    </dgm:pt>
    <dgm:pt modelId="{F771CF57-5F62-BF40-91AC-3F50E6B8DA20}" type="pres">
      <dgm:prSet presAssocID="{51232070-C0AE-9243-B9BB-B2E582B47927}" presName="cycle" presStyleCnt="0">
        <dgm:presLayoutVars>
          <dgm:chMax val="1"/>
          <dgm:dir/>
          <dgm:animLvl val="ctr"/>
          <dgm:resizeHandles val="exact"/>
        </dgm:presLayoutVars>
      </dgm:prSet>
      <dgm:spPr/>
    </dgm:pt>
    <dgm:pt modelId="{86156F94-D18B-5840-90E9-D7561CF57825}" type="pres">
      <dgm:prSet presAssocID="{B56A8071-C2FE-7B44-AF55-32DBD440ACD6}" presName="centerShape" presStyleLbl="node0" presStyleIdx="0" presStyleCnt="1"/>
      <dgm:spPr/>
    </dgm:pt>
    <dgm:pt modelId="{B4E02328-E176-8045-ADC8-11772F8AAAE0}" type="pres">
      <dgm:prSet presAssocID="{4FA62878-AF9A-9F49-86DA-51FF47070C4E}" presName="Name9" presStyleLbl="parChTrans1D2" presStyleIdx="0" presStyleCnt="7"/>
      <dgm:spPr/>
    </dgm:pt>
    <dgm:pt modelId="{B413C1A6-FEF5-964A-9B92-CA9C9321A9FC}" type="pres">
      <dgm:prSet presAssocID="{4FA62878-AF9A-9F49-86DA-51FF47070C4E}" presName="connTx" presStyleLbl="parChTrans1D2" presStyleIdx="0" presStyleCnt="7"/>
      <dgm:spPr/>
    </dgm:pt>
    <dgm:pt modelId="{0E3F7FB0-33B3-C04E-BDA3-D994716CDDDB}" type="pres">
      <dgm:prSet presAssocID="{8ED901B2-5DF6-A045-9E99-84F667F4C080}" presName="node" presStyleLbl="node1" presStyleIdx="0" presStyleCnt="7">
        <dgm:presLayoutVars>
          <dgm:bulletEnabled val="1"/>
        </dgm:presLayoutVars>
      </dgm:prSet>
      <dgm:spPr/>
    </dgm:pt>
    <dgm:pt modelId="{4F61B857-00C6-7D4B-BBBA-E2EAF62AAF83}" type="pres">
      <dgm:prSet presAssocID="{BD045485-EE40-0447-B6CD-4788C5C91AC8}" presName="Name9" presStyleLbl="parChTrans1D2" presStyleIdx="1" presStyleCnt="7"/>
      <dgm:spPr/>
    </dgm:pt>
    <dgm:pt modelId="{B8B5BCE1-DFBC-9545-9053-49097A616A93}" type="pres">
      <dgm:prSet presAssocID="{BD045485-EE40-0447-B6CD-4788C5C91AC8}" presName="connTx" presStyleLbl="parChTrans1D2" presStyleIdx="1" presStyleCnt="7"/>
      <dgm:spPr/>
    </dgm:pt>
    <dgm:pt modelId="{DD9F8129-43B9-2743-9014-0DC9CCCA2B5B}" type="pres">
      <dgm:prSet presAssocID="{58D679A3-49ED-0449-A90F-5ED04FC864FE}" presName="node" presStyleLbl="node1" presStyleIdx="1" presStyleCnt="7">
        <dgm:presLayoutVars>
          <dgm:bulletEnabled val="1"/>
        </dgm:presLayoutVars>
      </dgm:prSet>
      <dgm:spPr/>
    </dgm:pt>
    <dgm:pt modelId="{FDD864A0-13E2-F147-A817-CD750091DDB5}" type="pres">
      <dgm:prSet presAssocID="{F6682FB6-C18D-A743-B742-E30907837202}" presName="Name9" presStyleLbl="parChTrans1D2" presStyleIdx="2" presStyleCnt="7"/>
      <dgm:spPr/>
    </dgm:pt>
    <dgm:pt modelId="{E2E82CCF-0DC2-BB46-A330-0ACC9EDCF2AF}" type="pres">
      <dgm:prSet presAssocID="{F6682FB6-C18D-A743-B742-E30907837202}" presName="connTx" presStyleLbl="parChTrans1D2" presStyleIdx="2" presStyleCnt="7"/>
      <dgm:spPr/>
    </dgm:pt>
    <dgm:pt modelId="{3A12E5BE-80EA-4E44-8801-FA87206DC904}" type="pres">
      <dgm:prSet presAssocID="{AE9F96FD-798D-3041-B6C7-B15C733232ED}" presName="node" presStyleLbl="node1" presStyleIdx="2" presStyleCnt="7">
        <dgm:presLayoutVars>
          <dgm:bulletEnabled val="1"/>
        </dgm:presLayoutVars>
      </dgm:prSet>
      <dgm:spPr/>
    </dgm:pt>
    <dgm:pt modelId="{927C401A-540A-274E-94AF-63F604F8A376}" type="pres">
      <dgm:prSet presAssocID="{E5D106FC-9553-2A4B-8FA9-6AE8CEEC6457}" presName="Name9" presStyleLbl="parChTrans1D2" presStyleIdx="3" presStyleCnt="7"/>
      <dgm:spPr/>
    </dgm:pt>
    <dgm:pt modelId="{D1843247-EAFD-B241-994E-EE2EE530DACE}" type="pres">
      <dgm:prSet presAssocID="{E5D106FC-9553-2A4B-8FA9-6AE8CEEC6457}" presName="connTx" presStyleLbl="parChTrans1D2" presStyleIdx="3" presStyleCnt="7"/>
      <dgm:spPr/>
    </dgm:pt>
    <dgm:pt modelId="{0136FE16-B3A4-4F48-A1BF-26233E5E4969}" type="pres">
      <dgm:prSet presAssocID="{426A2A31-0FB5-2D4D-9EEE-3182923DA833}" presName="node" presStyleLbl="node1" presStyleIdx="3" presStyleCnt="7">
        <dgm:presLayoutVars>
          <dgm:bulletEnabled val="1"/>
        </dgm:presLayoutVars>
      </dgm:prSet>
      <dgm:spPr/>
    </dgm:pt>
    <dgm:pt modelId="{E0885123-E983-464D-A59B-4B57048A2B1D}" type="pres">
      <dgm:prSet presAssocID="{FE92AC2F-B10B-4A4D-85C8-4968B53F49BE}" presName="Name9" presStyleLbl="parChTrans1D2" presStyleIdx="4" presStyleCnt="7"/>
      <dgm:spPr/>
    </dgm:pt>
    <dgm:pt modelId="{33DC4DF1-6754-1C46-92DE-400AA67C7BBD}" type="pres">
      <dgm:prSet presAssocID="{FE92AC2F-B10B-4A4D-85C8-4968B53F49BE}" presName="connTx" presStyleLbl="parChTrans1D2" presStyleIdx="4" presStyleCnt="7"/>
      <dgm:spPr/>
    </dgm:pt>
    <dgm:pt modelId="{B3BDCE89-2C15-E349-ACF5-0A6B4147EB64}" type="pres">
      <dgm:prSet presAssocID="{058DA32D-993B-F442-86D6-08886F0FA8BE}" presName="node" presStyleLbl="node1" presStyleIdx="4" presStyleCnt="7">
        <dgm:presLayoutVars>
          <dgm:bulletEnabled val="1"/>
        </dgm:presLayoutVars>
      </dgm:prSet>
      <dgm:spPr/>
    </dgm:pt>
    <dgm:pt modelId="{3544C395-4783-D549-9495-09BCA7D58214}" type="pres">
      <dgm:prSet presAssocID="{E30309EE-9946-5541-AEBA-CFF20205E4BE}" presName="Name9" presStyleLbl="parChTrans1D2" presStyleIdx="5" presStyleCnt="7"/>
      <dgm:spPr/>
    </dgm:pt>
    <dgm:pt modelId="{B6DC45F3-5D19-104C-A312-4B5E8D1C86D3}" type="pres">
      <dgm:prSet presAssocID="{E30309EE-9946-5541-AEBA-CFF20205E4BE}" presName="connTx" presStyleLbl="parChTrans1D2" presStyleIdx="5" presStyleCnt="7"/>
      <dgm:spPr/>
    </dgm:pt>
    <dgm:pt modelId="{814B4F94-E1CB-4E48-827C-24DFE6CCB971}" type="pres">
      <dgm:prSet presAssocID="{9168A69A-1B37-0C4A-A8F9-2237DBC0F440}" presName="node" presStyleLbl="node1" presStyleIdx="5" presStyleCnt="7">
        <dgm:presLayoutVars>
          <dgm:bulletEnabled val="1"/>
        </dgm:presLayoutVars>
      </dgm:prSet>
      <dgm:spPr/>
    </dgm:pt>
    <dgm:pt modelId="{41AAADF7-111F-CE40-96CE-AE4E2117F3C0}" type="pres">
      <dgm:prSet presAssocID="{8ED4EDB8-BEBC-DB4F-91CD-37A2590F8B47}" presName="Name9" presStyleLbl="parChTrans1D2" presStyleIdx="6" presStyleCnt="7"/>
      <dgm:spPr/>
    </dgm:pt>
    <dgm:pt modelId="{2E4A04C1-FC33-1D42-BF2F-6D24740946AB}" type="pres">
      <dgm:prSet presAssocID="{8ED4EDB8-BEBC-DB4F-91CD-37A2590F8B47}" presName="connTx" presStyleLbl="parChTrans1D2" presStyleIdx="6" presStyleCnt="7"/>
      <dgm:spPr/>
    </dgm:pt>
    <dgm:pt modelId="{3EA24E3C-93B4-3B47-942E-F4EE76564202}" type="pres">
      <dgm:prSet presAssocID="{5B93AE62-F5F5-E343-AEAD-80950AB8E7A1}" presName="node" presStyleLbl="node1" presStyleIdx="6" presStyleCnt="7">
        <dgm:presLayoutVars>
          <dgm:bulletEnabled val="1"/>
        </dgm:presLayoutVars>
      </dgm:prSet>
      <dgm:spPr/>
    </dgm:pt>
  </dgm:ptLst>
  <dgm:cxnLst>
    <dgm:cxn modelId="{DBABF011-5224-4129-B9C0-47F97C7C9B77}" type="presOf" srcId="{51232070-C0AE-9243-B9BB-B2E582B47927}" destId="{F771CF57-5F62-BF40-91AC-3F50E6B8DA20}" srcOrd="0" destOrd="0" presId="urn:microsoft.com/office/officeart/2005/8/layout/radial1"/>
    <dgm:cxn modelId="{03168C17-7978-480D-BC80-C1A09AD783E2}" type="presOf" srcId="{BD045485-EE40-0447-B6CD-4788C5C91AC8}" destId="{B8B5BCE1-DFBC-9545-9053-49097A616A93}" srcOrd="1" destOrd="0" presId="urn:microsoft.com/office/officeart/2005/8/layout/radial1"/>
    <dgm:cxn modelId="{5A0D3018-411B-4242-8F9F-7FD511A8F859}" srcId="{B56A8071-C2FE-7B44-AF55-32DBD440ACD6}" destId="{058DA32D-993B-F442-86D6-08886F0FA8BE}" srcOrd="4" destOrd="0" parTransId="{FE92AC2F-B10B-4A4D-85C8-4968B53F49BE}" sibTransId="{F359CF77-9870-1544-8C74-4F86E8DACB75}"/>
    <dgm:cxn modelId="{C6DA1C1C-4747-0A40-B4E3-F6C5CF8F79EB}" srcId="{B56A8071-C2FE-7B44-AF55-32DBD440ACD6}" destId="{426A2A31-0FB5-2D4D-9EEE-3182923DA833}" srcOrd="3" destOrd="0" parTransId="{E5D106FC-9553-2A4B-8FA9-6AE8CEEC6457}" sibTransId="{19E7C25C-906D-C44B-AAAF-9A21305778D4}"/>
    <dgm:cxn modelId="{5EAAA22F-B03F-4438-A18E-10D565A4FCC6}" type="presOf" srcId="{8ED4EDB8-BEBC-DB4F-91CD-37A2590F8B47}" destId="{41AAADF7-111F-CE40-96CE-AE4E2117F3C0}" srcOrd="0" destOrd="0" presId="urn:microsoft.com/office/officeart/2005/8/layout/radial1"/>
    <dgm:cxn modelId="{7A0E7035-CEFC-4743-B7AB-EFAC1726F1E6}" srcId="{B56A8071-C2FE-7B44-AF55-32DBD440ACD6}" destId="{58D679A3-49ED-0449-A90F-5ED04FC864FE}" srcOrd="1" destOrd="0" parTransId="{BD045485-EE40-0447-B6CD-4788C5C91AC8}" sibTransId="{2F8CD1F5-E10F-B34D-9AD7-2943EF58E7FB}"/>
    <dgm:cxn modelId="{839A7E39-69DD-4127-BB62-4B97BBECF583}" type="presOf" srcId="{F6682FB6-C18D-A743-B742-E30907837202}" destId="{E2E82CCF-0DC2-BB46-A330-0ACC9EDCF2AF}" srcOrd="1" destOrd="0" presId="urn:microsoft.com/office/officeart/2005/8/layout/radial1"/>
    <dgm:cxn modelId="{A880483A-E2F3-AD4E-956B-8498EA17730A}" srcId="{B56A8071-C2FE-7B44-AF55-32DBD440ACD6}" destId="{8ED901B2-5DF6-A045-9E99-84F667F4C080}" srcOrd="0" destOrd="0" parTransId="{4FA62878-AF9A-9F49-86DA-51FF47070C4E}" sibTransId="{63F6A2B5-552F-5843-BD65-41AE20914417}"/>
    <dgm:cxn modelId="{B21F1461-FFCD-4538-8239-E48E70744D49}" type="presOf" srcId="{E5D106FC-9553-2A4B-8FA9-6AE8CEEC6457}" destId="{D1843247-EAFD-B241-994E-EE2EE530DACE}" srcOrd="1" destOrd="0" presId="urn:microsoft.com/office/officeart/2005/8/layout/radial1"/>
    <dgm:cxn modelId="{A2700763-23D9-44B3-9C4F-889EE2D01F70}" type="presOf" srcId="{426A2A31-0FB5-2D4D-9EEE-3182923DA833}" destId="{0136FE16-B3A4-4F48-A1BF-26233E5E4969}" srcOrd="0" destOrd="0" presId="urn:microsoft.com/office/officeart/2005/8/layout/radial1"/>
    <dgm:cxn modelId="{DBEC8147-C722-4B21-B858-6390E83E2761}" type="presOf" srcId="{FE92AC2F-B10B-4A4D-85C8-4968B53F49BE}" destId="{E0885123-E983-464D-A59B-4B57048A2B1D}" srcOrd="0" destOrd="0" presId="urn:microsoft.com/office/officeart/2005/8/layout/radial1"/>
    <dgm:cxn modelId="{5D4D0050-1E16-489F-AAE0-DA585DDD85AD}" type="presOf" srcId="{8ED901B2-5DF6-A045-9E99-84F667F4C080}" destId="{0E3F7FB0-33B3-C04E-BDA3-D994716CDDDB}" srcOrd="0" destOrd="0" presId="urn:microsoft.com/office/officeart/2005/8/layout/radial1"/>
    <dgm:cxn modelId="{F9FF1176-3C14-48E1-81CA-77C8D025E5C9}" type="presOf" srcId="{9168A69A-1B37-0C4A-A8F9-2237DBC0F440}" destId="{814B4F94-E1CB-4E48-827C-24DFE6CCB971}" srcOrd="0" destOrd="0" presId="urn:microsoft.com/office/officeart/2005/8/layout/radial1"/>
    <dgm:cxn modelId="{80D17589-01A6-4E08-88DA-A2008D03F248}" type="presOf" srcId="{FE92AC2F-B10B-4A4D-85C8-4968B53F49BE}" destId="{33DC4DF1-6754-1C46-92DE-400AA67C7BBD}" srcOrd="1" destOrd="0" presId="urn:microsoft.com/office/officeart/2005/8/layout/radial1"/>
    <dgm:cxn modelId="{490EE691-ACA0-974F-86F1-0632EE2534EC}" srcId="{B56A8071-C2FE-7B44-AF55-32DBD440ACD6}" destId="{AE9F96FD-798D-3041-B6C7-B15C733232ED}" srcOrd="2" destOrd="0" parTransId="{F6682FB6-C18D-A743-B742-E30907837202}" sibTransId="{6793436F-5CA3-0741-9E6E-2D77A6505A96}"/>
    <dgm:cxn modelId="{14FF4593-9E05-4A61-9E12-6BB86899A3DE}" type="presOf" srcId="{5B93AE62-F5F5-E343-AEAD-80950AB8E7A1}" destId="{3EA24E3C-93B4-3B47-942E-F4EE76564202}" srcOrd="0" destOrd="0" presId="urn:microsoft.com/office/officeart/2005/8/layout/radial1"/>
    <dgm:cxn modelId="{DF8312A2-C5D5-470B-8443-5C1F77D79095}" type="presOf" srcId="{F6682FB6-C18D-A743-B742-E30907837202}" destId="{FDD864A0-13E2-F147-A817-CD750091DDB5}" srcOrd="0" destOrd="0" presId="urn:microsoft.com/office/officeart/2005/8/layout/radial1"/>
    <dgm:cxn modelId="{C9F77BA5-D2F0-4D74-9A1F-95060E7CE827}" type="presOf" srcId="{4FA62878-AF9A-9F49-86DA-51FF47070C4E}" destId="{B4E02328-E176-8045-ADC8-11772F8AAAE0}" srcOrd="0" destOrd="0" presId="urn:microsoft.com/office/officeart/2005/8/layout/radial1"/>
    <dgm:cxn modelId="{0BC759A8-80D4-4905-B9EE-31D0E2CC39EC}" type="presOf" srcId="{4FA62878-AF9A-9F49-86DA-51FF47070C4E}" destId="{B413C1A6-FEF5-964A-9B92-CA9C9321A9FC}" srcOrd="1" destOrd="0" presId="urn:microsoft.com/office/officeart/2005/8/layout/radial1"/>
    <dgm:cxn modelId="{DC3302AA-0337-412C-895B-F5B1B76E51E0}" type="presOf" srcId="{E5D106FC-9553-2A4B-8FA9-6AE8CEEC6457}" destId="{927C401A-540A-274E-94AF-63F604F8A376}" srcOrd="0" destOrd="0" presId="urn:microsoft.com/office/officeart/2005/8/layout/radial1"/>
    <dgm:cxn modelId="{D37B1ABA-7B17-4034-8E38-65EEA044E602}" type="presOf" srcId="{BD045485-EE40-0447-B6CD-4788C5C91AC8}" destId="{4F61B857-00C6-7D4B-BBBA-E2EAF62AAF83}" srcOrd="0" destOrd="0" presId="urn:microsoft.com/office/officeart/2005/8/layout/radial1"/>
    <dgm:cxn modelId="{4A2C64BD-E0D9-4052-B705-62D8BE75CEB9}" type="presOf" srcId="{B56A8071-C2FE-7B44-AF55-32DBD440ACD6}" destId="{86156F94-D18B-5840-90E9-D7561CF57825}" srcOrd="0" destOrd="0" presId="urn:microsoft.com/office/officeart/2005/8/layout/radial1"/>
    <dgm:cxn modelId="{5BD21CBE-A758-1948-973B-1DEFBC641EB2}" srcId="{B56A8071-C2FE-7B44-AF55-32DBD440ACD6}" destId="{9168A69A-1B37-0C4A-A8F9-2237DBC0F440}" srcOrd="5" destOrd="0" parTransId="{E30309EE-9946-5541-AEBA-CFF20205E4BE}" sibTransId="{216B67DC-320F-3B41-905F-B353707090E2}"/>
    <dgm:cxn modelId="{BF988ACE-833E-4A87-ABD7-641FDF05D802}" type="presOf" srcId="{E30309EE-9946-5541-AEBA-CFF20205E4BE}" destId="{B6DC45F3-5D19-104C-A312-4B5E8D1C86D3}" srcOrd="1" destOrd="0" presId="urn:microsoft.com/office/officeart/2005/8/layout/radial1"/>
    <dgm:cxn modelId="{B62BC8D0-1FD1-47AC-99BD-4D15F8623B4C}" type="presOf" srcId="{E30309EE-9946-5541-AEBA-CFF20205E4BE}" destId="{3544C395-4783-D549-9495-09BCA7D58214}" srcOrd="0" destOrd="0" presId="urn:microsoft.com/office/officeart/2005/8/layout/radial1"/>
    <dgm:cxn modelId="{8A943AD1-4F3B-4C98-BF91-AE06D39FB8C3}" type="presOf" srcId="{8ED4EDB8-BEBC-DB4F-91CD-37A2590F8B47}" destId="{2E4A04C1-FC33-1D42-BF2F-6D24740946AB}" srcOrd="1" destOrd="0" presId="urn:microsoft.com/office/officeart/2005/8/layout/radial1"/>
    <dgm:cxn modelId="{244877D5-2B53-B840-9048-F348E2CDF030}" srcId="{B56A8071-C2FE-7B44-AF55-32DBD440ACD6}" destId="{5B93AE62-F5F5-E343-AEAD-80950AB8E7A1}" srcOrd="6" destOrd="0" parTransId="{8ED4EDB8-BEBC-DB4F-91CD-37A2590F8B47}" sibTransId="{0267DA71-BDEA-EB43-84EA-2E5CE44D9AF6}"/>
    <dgm:cxn modelId="{B6CDD7D8-A90F-CC44-A89F-21789C5390DC}" srcId="{51232070-C0AE-9243-B9BB-B2E582B47927}" destId="{B56A8071-C2FE-7B44-AF55-32DBD440ACD6}" srcOrd="0" destOrd="0" parTransId="{0F9466D8-2370-7A47-B8AA-2823AC650802}" sibTransId="{A3BF80EA-8E93-5B4A-BB27-B77E718ECD02}"/>
    <dgm:cxn modelId="{CC972EDB-AAF5-49E7-995D-C58CB8AB8AE7}" type="presOf" srcId="{58D679A3-49ED-0449-A90F-5ED04FC864FE}" destId="{DD9F8129-43B9-2743-9014-0DC9CCCA2B5B}" srcOrd="0" destOrd="0" presId="urn:microsoft.com/office/officeart/2005/8/layout/radial1"/>
    <dgm:cxn modelId="{711095DE-507F-426E-9713-DFE8F6B9068F}" type="presOf" srcId="{AE9F96FD-798D-3041-B6C7-B15C733232ED}" destId="{3A12E5BE-80EA-4E44-8801-FA87206DC904}" srcOrd="0" destOrd="0" presId="urn:microsoft.com/office/officeart/2005/8/layout/radial1"/>
    <dgm:cxn modelId="{D8D9C4F6-1799-41A3-95E5-25E4768BCED6}" type="presOf" srcId="{058DA32D-993B-F442-86D6-08886F0FA8BE}" destId="{B3BDCE89-2C15-E349-ACF5-0A6B4147EB64}" srcOrd="0" destOrd="0" presId="urn:microsoft.com/office/officeart/2005/8/layout/radial1"/>
    <dgm:cxn modelId="{8F27C167-6E53-4B62-935E-EE93F23738FC}" type="presParOf" srcId="{F771CF57-5F62-BF40-91AC-3F50E6B8DA20}" destId="{86156F94-D18B-5840-90E9-D7561CF57825}" srcOrd="0" destOrd="0" presId="urn:microsoft.com/office/officeart/2005/8/layout/radial1"/>
    <dgm:cxn modelId="{9E01E058-CC01-4D4A-A691-A2281B26173D}" type="presParOf" srcId="{F771CF57-5F62-BF40-91AC-3F50E6B8DA20}" destId="{B4E02328-E176-8045-ADC8-11772F8AAAE0}" srcOrd="1" destOrd="0" presId="urn:microsoft.com/office/officeart/2005/8/layout/radial1"/>
    <dgm:cxn modelId="{BA074B1A-D693-4289-A31B-3CA527A421C4}" type="presParOf" srcId="{B4E02328-E176-8045-ADC8-11772F8AAAE0}" destId="{B413C1A6-FEF5-964A-9B92-CA9C9321A9FC}" srcOrd="0" destOrd="0" presId="urn:microsoft.com/office/officeart/2005/8/layout/radial1"/>
    <dgm:cxn modelId="{2806F70E-6CF5-4663-85EF-0BE559BF7B30}" type="presParOf" srcId="{F771CF57-5F62-BF40-91AC-3F50E6B8DA20}" destId="{0E3F7FB0-33B3-C04E-BDA3-D994716CDDDB}" srcOrd="2" destOrd="0" presId="urn:microsoft.com/office/officeart/2005/8/layout/radial1"/>
    <dgm:cxn modelId="{BCF496F4-7B32-4F71-ACAC-69E48E8B7F8D}" type="presParOf" srcId="{F771CF57-5F62-BF40-91AC-3F50E6B8DA20}" destId="{4F61B857-00C6-7D4B-BBBA-E2EAF62AAF83}" srcOrd="3" destOrd="0" presId="urn:microsoft.com/office/officeart/2005/8/layout/radial1"/>
    <dgm:cxn modelId="{826E6564-F7E6-4E22-8EC2-65D97836053D}" type="presParOf" srcId="{4F61B857-00C6-7D4B-BBBA-E2EAF62AAF83}" destId="{B8B5BCE1-DFBC-9545-9053-49097A616A93}" srcOrd="0" destOrd="0" presId="urn:microsoft.com/office/officeart/2005/8/layout/radial1"/>
    <dgm:cxn modelId="{3F393C9D-24EF-44C1-A4FB-F96B939774A2}" type="presParOf" srcId="{F771CF57-5F62-BF40-91AC-3F50E6B8DA20}" destId="{DD9F8129-43B9-2743-9014-0DC9CCCA2B5B}" srcOrd="4" destOrd="0" presId="urn:microsoft.com/office/officeart/2005/8/layout/radial1"/>
    <dgm:cxn modelId="{FF793E9E-4791-44DF-AD54-7F5C7A738C02}" type="presParOf" srcId="{F771CF57-5F62-BF40-91AC-3F50E6B8DA20}" destId="{FDD864A0-13E2-F147-A817-CD750091DDB5}" srcOrd="5" destOrd="0" presId="urn:microsoft.com/office/officeart/2005/8/layout/radial1"/>
    <dgm:cxn modelId="{C093D893-B0B9-454C-89A8-A85F9971ED2E}" type="presParOf" srcId="{FDD864A0-13E2-F147-A817-CD750091DDB5}" destId="{E2E82CCF-0DC2-BB46-A330-0ACC9EDCF2AF}" srcOrd="0" destOrd="0" presId="urn:microsoft.com/office/officeart/2005/8/layout/radial1"/>
    <dgm:cxn modelId="{4DCA5BE1-D2AA-4477-834A-8021621030B2}" type="presParOf" srcId="{F771CF57-5F62-BF40-91AC-3F50E6B8DA20}" destId="{3A12E5BE-80EA-4E44-8801-FA87206DC904}" srcOrd="6" destOrd="0" presId="urn:microsoft.com/office/officeart/2005/8/layout/radial1"/>
    <dgm:cxn modelId="{6F6733C3-A70A-463C-BED6-BF908356451E}" type="presParOf" srcId="{F771CF57-5F62-BF40-91AC-3F50E6B8DA20}" destId="{927C401A-540A-274E-94AF-63F604F8A376}" srcOrd="7" destOrd="0" presId="urn:microsoft.com/office/officeart/2005/8/layout/radial1"/>
    <dgm:cxn modelId="{24F7A2EB-8E47-40C3-97E5-847908270753}" type="presParOf" srcId="{927C401A-540A-274E-94AF-63F604F8A376}" destId="{D1843247-EAFD-B241-994E-EE2EE530DACE}" srcOrd="0" destOrd="0" presId="urn:microsoft.com/office/officeart/2005/8/layout/radial1"/>
    <dgm:cxn modelId="{D1C28939-B620-40A4-B86A-5F706A4D1D90}" type="presParOf" srcId="{F771CF57-5F62-BF40-91AC-3F50E6B8DA20}" destId="{0136FE16-B3A4-4F48-A1BF-26233E5E4969}" srcOrd="8" destOrd="0" presId="urn:microsoft.com/office/officeart/2005/8/layout/radial1"/>
    <dgm:cxn modelId="{76A02CF3-410F-4CC7-8C95-579CF8E9B8D4}" type="presParOf" srcId="{F771CF57-5F62-BF40-91AC-3F50E6B8DA20}" destId="{E0885123-E983-464D-A59B-4B57048A2B1D}" srcOrd="9" destOrd="0" presId="urn:microsoft.com/office/officeart/2005/8/layout/radial1"/>
    <dgm:cxn modelId="{2CEA6206-426B-4A1B-811B-3B253A843622}" type="presParOf" srcId="{E0885123-E983-464D-A59B-4B57048A2B1D}" destId="{33DC4DF1-6754-1C46-92DE-400AA67C7BBD}" srcOrd="0" destOrd="0" presId="urn:microsoft.com/office/officeart/2005/8/layout/radial1"/>
    <dgm:cxn modelId="{E495324E-2D3E-47DF-ACD6-8F3270CDCB7C}" type="presParOf" srcId="{F771CF57-5F62-BF40-91AC-3F50E6B8DA20}" destId="{B3BDCE89-2C15-E349-ACF5-0A6B4147EB64}" srcOrd="10" destOrd="0" presId="urn:microsoft.com/office/officeart/2005/8/layout/radial1"/>
    <dgm:cxn modelId="{5C3AE4AF-CB1B-428A-A4D6-759808A7CA1F}" type="presParOf" srcId="{F771CF57-5F62-BF40-91AC-3F50E6B8DA20}" destId="{3544C395-4783-D549-9495-09BCA7D58214}" srcOrd="11" destOrd="0" presId="urn:microsoft.com/office/officeart/2005/8/layout/radial1"/>
    <dgm:cxn modelId="{DDABCB9F-753D-441F-AB07-C2789885E595}" type="presParOf" srcId="{3544C395-4783-D549-9495-09BCA7D58214}" destId="{B6DC45F3-5D19-104C-A312-4B5E8D1C86D3}" srcOrd="0" destOrd="0" presId="urn:microsoft.com/office/officeart/2005/8/layout/radial1"/>
    <dgm:cxn modelId="{179EAA9C-0C82-4F79-912D-09FFF31039E7}" type="presParOf" srcId="{F771CF57-5F62-BF40-91AC-3F50E6B8DA20}" destId="{814B4F94-E1CB-4E48-827C-24DFE6CCB971}" srcOrd="12" destOrd="0" presId="urn:microsoft.com/office/officeart/2005/8/layout/radial1"/>
    <dgm:cxn modelId="{DFFC1EFC-5E72-41C7-9787-57E9FD5D1167}" type="presParOf" srcId="{F771CF57-5F62-BF40-91AC-3F50E6B8DA20}" destId="{41AAADF7-111F-CE40-96CE-AE4E2117F3C0}" srcOrd="13" destOrd="0" presId="urn:microsoft.com/office/officeart/2005/8/layout/radial1"/>
    <dgm:cxn modelId="{15C4221F-853C-48FA-A4E8-3447A757AC23}" type="presParOf" srcId="{41AAADF7-111F-CE40-96CE-AE4E2117F3C0}" destId="{2E4A04C1-FC33-1D42-BF2F-6D24740946AB}" srcOrd="0" destOrd="0" presId="urn:microsoft.com/office/officeart/2005/8/layout/radial1"/>
    <dgm:cxn modelId="{B673313C-2F19-4BBD-BA62-41624A843252}" type="presParOf" srcId="{F771CF57-5F62-BF40-91AC-3F50E6B8DA20}" destId="{3EA24E3C-93B4-3B47-942E-F4EE76564202}"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F3F802-7AB0-46EF-ACB0-B3DAD0C5168B}" type="doc">
      <dgm:prSet loTypeId="urn:microsoft.com/office/officeart/2005/8/layout/radial6" loCatId="cycle" qsTypeId="urn:microsoft.com/office/officeart/2005/8/quickstyle/simple1" qsCatId="simple" csTypeId="urn:microsoft.com/office/officeart/2005/8/colors/accent0_2" csCatId="mainScheme" phldr="1"/>
      <dgm:spPr/>
      <dgm:t>
        <a:bodyPr/>
        <a:lstStyle/>
        <a:p>
          <a:endParaRPr lang="en-GB"/>
        </a:p>
      </dgm:t>
    </dgm:pt>
    <dgm:pt modelId="{6A85F064-0CD7-49FE-A328-C860353A1EFA}">
      <dgm:prSet phldrT="[Text]"/>
      <dgm:spPr/>
      <dgm:t>
        <a:bodyPr/>
        <a:lstStyle/>
        <a:p>
          <a:r>
            <a:rPr lang="en-GB" dirty="0">
              <a:solidFill>
                <a:schemeClr val="tx1"/>
              </a:solidFill>
            </a:rPr>
            <a:t>Student Passport</a:t>
          </a:r>
        </a:p>
      </dgm:t>
    </dgm:pt>
    <dgm:pt modelId="{7B125703-0068-4D2E-8FA8-30A3BC961AC8}" type="parTrans" cxnId="{E4C92B1D-8DBB-4867-ACEE-A536AFA8A489}">
      <dgm:prSet/>
      <dgm:spPr/>
      <dgm:t>
        <a:bodyPr/>
        <a:lstStyle/>
        <a:p>
          <a:endParaRPr lang="en-GB">
            <a:solidFill>
              <a:schemeClr val="tx1"/>
            </a:solidFill>
          </a:endParaRPr>
        </a:p>
      </dgm:t>
    </dgm:pt>
    <dgm:pt modelId="{6E4658CD-EC2D-49E6-B3F1-BD0E0FDDE4C2}" type="sibTrans" cxnId="{E4C92B1D-8DBB-4867-ACEE-A536AFA8A489}">
      <dgm:prSet/>
      <dgm:spPr/>
      <dgm:t>
        <a:bodyPr/>
        <a:lstStyle/>
        <a:p>
          <a:endParaRPr lang="en-GB">
            <a:solidFill>
              <a:schemeClr val="tx1"/>
            </a:solidFill>
          </a:endParaRPr>
        </a:p>
      </dgm:t>
    </dgm:pt>
    <dgm:pt modelId="{521BAA09-439C-4246-B48D-50C936DDFF85}">
      <dgm:prSet phldrT="[Text]" custT="1"/>
      <dgm:spPr/>
      <dgm:t>
        <a:bodyPr/>
        <a:lstStyle/>
        <a:p>
          <a:r>
            <a:rPr lang="en-GB" sz="1800" dirty="0">
              <a:solidFill>
                <a:schemeClr val="tx1"/>
              </a:solidFill>
            </a:rPr>
            <a:t>Teacher</a:t>
          </a:r>
        </a:p>
      </dgm:t>
    </dgm:pt>
    <dgm:pt modelId="{DA299AEC-D4E7-4762-BBBD-46A6D7A91959}" type="parTrans" cxnId="{676353E0-0CC2-40D5-8B58-28385EF43E46}">
      <dgm:prSet/>
      <dgm:spPr/>
      <dgm:t>
        <a:bodyPr/>
        <a:lstStyle/>
        <a:p>
          <a:endParaRPr lang="en-GB">
            <a:solidFill>
              <a:schemeClr val="tx1"/>
            </a:solidFill>
          </a:endParaRPr>
        </a:p>
      </dgm:t>
    </dgm:pt>
    <dgm:pt modelId="{882D62EC-F051-48EA-B0EC-6990C326171E}" type="sibTrans" cxnId="{676353E0-0CC2-40D5-8B58-28385EF43E46}">
      <dgm:prSet/>
      <dgm:spPr/>
      <dgm:t>
        <a:bodyPr/>
        <a:lstStyle/>
        <a:p>
          <a:endParaRPr lang="en-GB" dirty="0">
            <a:solidFill>
              <a:schemeClr val="tx1"/>
            </a:solidFill>
          </a:endParaRPr>
        </a:p>
      </dgm:t>
    </dgm:pt>
    <dgm:pt modelId="{7DAAE21B-60CE-4526-818F-9BC9B4607FA6}">
      <dgm:prSet phldrT="[Text]" custT="1"/>
      <dgm:spPr/>
      <dgm:t>
        <a:bodyPr/>
        <a:lstStyle/>
        <a:p>
          <a:r>
            <a:rPr lang="en-GB" sz="1800" dirty="0">
              <a:solidFill>
                <a:schemeClr val="tx1"/>
              </a:solidFill>
            </a:rPr>
            <a:t>Teaching Assistant</a:t>
          </a:r>
        </a:p>
      </dgm:t>
    </dgm:pt>
    <dgm:pt modelId="{F9AA571C-DE75-4B1F-9D6D-22E265726339}" type="parTrans" cxnId="{852D690B-1C6E-4082-925E-E52468A1BB44}">
      <dgm:prSet/>
      <dgm:spPr/>
      <dgm:t>
        <a:bodyPr/>
        <a:lstStyle/>
        <a:p>
          <a:endParaRPr lang="en-GB">
            <a:solidFill>
              <a:schemeClr val="tx1"/>
            </a:solidFill>
          </a:endParaRPr>
        </a:p>
      </dgm:t>
    </dgm:pt>
    <dgm:pt modelId="{839D6084-1C6E-4119-A8CE-B44601E2C3BF}" type="sibTrans" cxnId="{852D690B-1C6E-4082-925E-E52468A1BB44}">
      <dgm:prSet/>
      <dgm:spPr/>
      <dgm:t>
        <a:bodyPr/>
        <a:lstStyle/>
        <a:p>
          <a:endParaRPr lang="en-GB" dirty="0">
            <a:solidFill>
              <a:schemeClr val="tx1"/>
            </a:solidFill>
          </a:endParaRPr>
        </a:p>
      </dgm:t>
    </dgm:pt>
    <dgm:pt modelId="{F159CD0E-F899-4549-970D-AB314D013D3B}">
      <dgm:prSet phldrT="[Text]" custT="1"/>
      <dgm:spPr/>
      <dgm:t>
        <a:bodyPr/>
        <a:lstStyle/>
        <a:p>
          <a:r>
            <a:rPr lang="en-GB" sz="1800" dirty="0">
              <a:solidFill>
                <a:schemeClr val="tx1"/>
              </a:solidFill>
            </a:rPr>
            <a:t>Parent/ Carer</a:t>
          </a:r>
        </a:p>
      </dgm:t>
    </dgm:pt>
    <dgm:pt modelId="{0B5DAB33-C8E4-486F-ACAB-78BC4A339532}" type="parTrans" cxnId="{4A7C3D7E-C9FC-49C8-A212-52F8CF645CE5}">
      <dgm:prSet/>
      <dgm:spPr/>
      <dgm:t>
        <a:bodyPr/>
        <a:lstStyle/>
        <a:p>
          <a:endParaRPr lang="en-GB">
            <a:solidFill>
              <a:schemeClr val="tx1"/>
            </a:solidFill>
          </a:endParaRPr>
        </a:p>
      </dgm:t>
    </dgm:pt>
    <dgm:pt modelId="{A173174D-68A3-428D-AA77-BF9F4C3F591B}" type="sibTrans" cxnId="{4A7C3D7E-C9FC-49C8-A212-52F8CF645CE5}">
      <dgm:prSet/>
      <dgm:spPr/>
      <dgm:t>
        <a:bodyPr/>
        <a:lstStyle/>
        <a:p>
          <a:endParaRPr lang="en-GB" dirty="0">
            <a:solidFill>
              <a:schemeClr val="tx1"/>
            </a:solidFill>
          </a:endParaRPr>
        </a:p>
      </dgm:t>
    </dgm:pt>
    <dgm:pt modelId="{35F138BC-EF55-4B2B-96D7-4AD8849D0C78}">
      <dgm:prSet phldrT="[Text]" custT="1"/>
      <dgm:spPr/>
      <dgm:t>
        <a:bodyPr/>
        <a:lstStyle/>
        <a:p>
          <a:r>
            <a:rPr lang="en-GB" sz="1800" dirty="0">
              <a:solidFill>
                <a:schemeClr val="tx1"/>
              </a:solidFill>
            </a:rPr>
            <a:t>Student /Learner</a:t>
          </a:r>
        </a:p>
      </dgm:t>
    </dgm:pt>
    <dgm:pt modelId="{BC40AAE9-91BF-4B27-A693-523679C425CE}" type="parTrans" cxnId="{2957C4CB-CC99-4351-AFC6-D50E06D4BCA0}">
      <dgm:prSet/>
      <dgm:spPr/>
      <dgm:t>
        <a:bodyPr/>
        <a:lstStyle/>
        <a:p>
          <a:endParaRPr lang="en-GB">
            <a:solidFill>
              <a:schemeClr val="tx1"/>
            </a:solidFill>
          </a:endParaRPr>
        </a:p>
      </dgm:t>
    </dgm:pt>
    <dgm:pt modelId="{6F29C624-7DEB-4B7C-8D8E-840FA96CB9D1}" type="sibTrans" cxnId="{2957C4CB-CC99-4351-AFC6-D50E06D4BCA0}">
      <dgm:prSet/>
      <dgm:spPr/>
      <dgm:t>
        <a:bodyPr/>
        <a:lstStyle/>
        <a:p>
          <a:endParaRPr lang="en-GB" dirty="0">
            <a:solidFill>
              <a:schemeClr val="tx1"/>
            </a:solidFill>
          </a:endParaRPr>
        </a:p>
      </dgm:t>
    </dgm:pt>
    <dgm:pt modelId="{AAFAC905-8E6C-474F-89B2-8EBC07FBBE12}" type="pres">
      <dgm:prSet presAssocID="{EBF3F802-7AB0-46EF-ACB0-B3DAD0C5168B}" presName="Name0" presStyleCnt="0">
        <dgm:presLayoutVars>
          <dgm:chMax val="1"/>
          <dgm:dir/>
          <dgm:animLvl val="ctr"/>
          <dgm:resizeHandles val="exact"/>
        </dgm:presLayoutVars>
      </dgm:prSet>
      <dgm:spPr/>
    </dgm:pt>
    <dgm:pt modelId="{13C207E6-FE43-41F1-876B-93200B22ECA0}" type="pres">
      <dgm:prSet presAssocID="{6A85F064-0CD7-49FE-A328-C860353A1EFA}" presName="centerShape" presStyleLbl="node0" presStyleIdx="0" presStyleCnt="1"/>
      <dgm:spPr/>
    </dgm:pt>
    <dgm:pt modelId="{5EC4A402-E125-42A1-9EB0-EAE4A19A9097}" type="pres">
      <dgm:prSet presAssocID="{521BAA09-439C-4246-B48D-50C936DDFF85}" presName="node" presStyleLbl="node1" presStyleIdx="0" presStyleCnt="4" custRadScaleRad="100111" custRadScaleInc="367">
        <dgm:presLayoutVars>
          <dgm:bulletEnabled val="1"/>
        </dgm:presLayoutVars>
      </dgm:prSet>
      <dgm:spPr/>
    </dgm:pt>
    <dgm:pt modelId="{A1723CB4-B6A8-44C2-A7A8-04DAFEFDF5ED}" type="pres">
      <dgm:prSet presAssocID="{521BAA09-439C-4246-B48D-50C936DDFF85}" presName="dummy" presStyleCnt="0"/>
      <dgm:spPr/>
    </dgm:pt>
    <dgm:pt modelId="{CF229C40-D494-4CC8-A86B-8E6C2085705C}" type="pres">
      <dgm:prSet presAssocID="{882D62EC-F051-48EA-B0EC-6990C326171E}" presName="sibTrans" presStyleLbl="sibTrans2D1" presStyleIdx="0" presStyleCnt="4"/>
      <dgm:spPr/>
    </dgm:pt>
    <dgm:pt modelId="{4F755B67-DC28-48E0-98C8-B902ADCC3AD4}" type="pres">
      <dgm:prSet presAssocID="{7DAAE21B-60CE-4526-818F-9BC9B4607FA6}" presName="node" presStyleLbl="node1" presStyleIdx="1" presStyleCnt="4">
        <dgm:presLayoutVars>
          <dgm:bulletEnabled val="1"/>
        </dgm:presLayoutVars>
      </dgm:prSet>
      <dgm:spPr/>
    </dgm:pt>
    <dgm:pt modelId="{62961D9E-FD4D-423D-BED1-AFA6EA2AA07F}" type="pres">
      <dgm:prSet presAssocID="{7DAAE21B-60CE-4526-818F-9BC9B4607FA6}" presName="dummy" presStyleCnt="0"/>
      <dgm:spPr/>
    </dgm:pt>
    <dgm:pt modelId="{C5004084-21EE-4A1E-90B7-CF1777050BF7}" type="pres">
      <dgm:prSet presAssocID="{839D6084-1C6E-4119-A8CE-B44601E2C3BF}" presName="sibTrans" presStyleLbl="sibTrans2D1" presStyleIdx="1" presStyleCnt="4"/>
      <dgm:spPr/>
    </dgm:pt>
    <dgm:pt modelId="{B04ACA83-3A12-4582-9907-EB1710694EB7}" type="pres">
      <dgm:prSet presAssocID="{F159CD0E-F899-4549-970D-AB314D013D3B}" presName="node" presStyleLbl="node1" presStyleIdx="2" presStyleCnt="4">
        <dgm:presLayoutVars>
          <dgm:bulletEnabled val="1"/>
        </dgm:presLayoutVars>
      </dgm:prSet>
      <dgm:spPr/>
    </dgm:pt>
    <dgm:pt modelId="{9C3DD88B-6806-49CC-851B-8720D25DD8CC}" type="pres">
      <dgm:prSet presAssocID="{F159CD0E-F899-4549-970D-AB314D013D3B}" presName="dummy" presStyleCnt="0"/>
      <dgm:spPr/>
    </dgm:pt>
    <dgm:pt modelId="{A2233235-206A-4ED6-AB3F-01AA69433D31}" type="pres">
      <dgm:prSet presAssocID="{A173174D-68A3-428D-AA77-BF9F4C3F591B}" presName="sibTrans" presStyleLbl="sibTrans2D1" presStyleIdx="2" presStyleCnt="4"/>
      <dgm:spPr/>
    </dgm:pt>
    <dgm:pt modelId="{C213E4E7-F0F7-412F-A885-DE2A0E990234}" type="pres">
      <dgm:prSet presAssocID="{35F138BC-EF55-4B2B-96D7-4AD8849D0C78}" presName="node" presStyleLbl="node1" presStyleIdx="3" presStyleCnt="4">
        <dgm:presLayoutVars>
          <dgm:bulletEnabled val="1"/>
        </dgm:presLayoutVars>
      </dgm:prSet>
      <dgm:spPr/>
    </dgm:pt>
    <dgm:pt modelId="{70A29CEC-E892-4039-A5DA-427653ECA2E5}" type="pres">
      <dgm:prSet presAssocID="{35F138BC-EF55-4B2B-96D7-4AD8849D0C78}" presName="dummy" presStyleCnt="0"/>
      <dgm:spPr/>
    </dgm:pt>
    <dgm:pt modelId="{D07065FB-96FF-46C2-BF94-A7C6314B01DA}" type="pres">
      <dgm:prSet presAssocID="{6F29C624-7DEB-4B7C-8D8E-840FA96CB9D1}" presName="sibTrans" presStyleLbl="sibTrans2D1" presStyleIdx="3" presStyleCnt="4"/>
      <dgm:spPr/>
    </dgm:pt>
  </dgm:ptLst>
  <dgm:cxnLst>
    <dgm:cxn modelId="{852D690B-1C6E-4082-925E-E52468A1BB44}" srcId="{6A85F064-0CD7-49FE-A328-C860353A1EFA}" destId="{7DAAE21B-60CE-4526-818F-9BC9B4607FA6}" srcOrd="1" destOrd="0" parTransId="{F9AA571C-DE75-4B1F-9D6D-22E265726339}" sibTransId="{839D6084-1C6E-4119-A8CE-B44601E2C3BF}"/>
    <dgm:cxn modelId="{40A8CF10-747D-413E-9C56-C970AACB7F65}" type="presOf" srcId="{EBF3F802-7AB0-46EF-ACB0-B3DAD0C5168B}" destId="{AAFAC905-8E6C-474F-89B2-8EBC07FBBE12}" srcOrd="0" destOrd="0" presId="urn:microsoft.com/office/officeart/2005/8/layout/radial6"/>
    <dgm:cxn modelId="{E4C92B1D-8DBB-4867-ACEE-A536AFA8A489}" srcId="{EBF3F802-7AB0-46EF-ACB0-B3DAD0C5168B}" destId="{6A85F064-0CD7-49FE-A328-C860353A1EFA}" srcOrd="0" destOrd="0" parTransId="{7B125703-0068-4D2E-8FA8-30A3BC961AC8}" sibTransId="{6E4658CD-EC2D-49E6-B3F1-BD0E0FDDE4C2}"/>
    <dgm:cxn modelId="{A390821F-0D40-4D00-B99A-DD3596E7654B}" type="presOf" srcId="{6A85F064-0CD7-49FE-A328-C860353A1EFA}" destId="{13C207E6-FE43-41F1-876B-93200B22ECA0}" srcOrd="0" destOrd="0" presId="urn:microsoft.com/office/officeart/2005/8/layout/radial6"/>
    <dgm:cxn modelId="{0E652124-BE8F-4228-88C7-459B621D2561}" type="presOf" srcId="{F159CD0E-F899-4549-970D-AB314D013D3B}" destId="{B04ACA83-3A12-4582-9907-EB1710694EB7}" srcOrd="0" destOrd="0" presId="urn:microsoft.com/office/officeart/2005/8/layout/radial6"/>
    <dgm:cxn modelId="{46FB823B-721F-4EA4-839E-38DA5E328F72}" type="presOf" srcId="{35F138BC-EF55-4B2B-96D7-4AD8849D0C78}" destId="{C213E4E7-F0F7-412F-A885-DE2A0E990234}" srcOrd="0" destOrd="0" presId="urn:microsoft.com/office/officeart/2005/8/layout/radial6"/>
    <dgm:cxn modelId="{87BD2C6A-E6AE-4E2E-A835-A36CA3EBD28E}" type="presOf" srcId="{6F29C624-7DEB-4B7C-8D8E-840FA96CB9D1}" destId="{D07065FB-96FF-46C2-BF94-A7C6314B01DA}" srcOrd="0" destOrd="0" presId="urn:microsoft.com/office/officeart/2005/8/layout/radial6"/>
    <dgm:cxn modelId="{2050DF78-396D-45E7-9352-E949DA8E01CA}" type="presOf" srcId="{A173174D-68A3-428D-AA77-BF9F4C3F591B}" destId="{A2233235-206A-4ED6-AB3F-01AA69433D31}" srcOrd="0" destOrd="0" presId="urn:microsoft.com/office/officeart/2005/8/layout/radial6"/>
    <dgm:cxn modelId="{4A7C3D7E-C9FC-49C8-A212-52F8CF645CE5}" srcId="{6A85F064-0CD7-49FE-A328-C860353A1EFA}" destId="{F159CD0E-F899-4549-970D-AB314D013D3B}" srcOrd="2" destOrd="0" parTransId="{0B5DAB33-C8E4-486F-ACAB-78BC4A339532}" sibTransId="{A173174D-68A3-428D-AA77-BF9F4C3F591B}"/>
    <dgm:cxn modelId="{705C7485-C399-462D-9126-0E8F8BA33FB1}" type="presOf" srcId="{839D6084-1C6E-4119-A8CE-B44601E2C3BF}" destId="{C5004084-21EE-4A1E-90B7-CF1777050BF7}" srcOrd="0" destOrd="0" presId="urn:microsoft.com/office/officeart/2005/8/layout/radial6"/>
    <dgm:cxn modelId="{4EF4D1C3-4A34-45E6-AFA1-9150C6689D30}" type="presOf" srcId="{882D62EC-F051-48EA-B0EC-6990C326171E}" destId="{CF229C40-D494-4CC8-A86B-8E6C2085705C}" srcOrd="0" destOrd="0" presId="urn:microsoft.com/office/officeart/2005/8/layout/radial6"/>
    <dgm:cxn modelId="{2957C4CB-CC99-4351-AFC6-D50E06D4BCA0}" srcId="{6A85F064-0CD7-49FE-A328-C860353A1EFA}" destId="{35F138BC-EF55-4B2B-96D7-4AD8849D0C78}" srcOrd="3" destOrd="0" parTransId="{BC40AAE9-91BF-4B27-A693-523679C425CE}" sibTransId="{6F29C624-7DEB-4B7C-8D8E-840FA96CB9D1}"/>
    <dgm:cxn modelId="{B5630BD1-45F6-40BA-9A8E-B166ECADADCB}" type="presOf" srcId="{7DAAE21B-60CE-4526-818F-9BC9B4607FA6}" destId="{4F755B67-DC28-48E0-98C8-B902ADCC3AD4}" srcOrd="0" destOrd="0" presId="urn:microsoft.com/office/officeart/2005/8/layout/radial6"/>
    <dgm:cxn modelId="{2C05D1D2-6AA3-4B3B-BBBD-F8CC24E72A4D}" type="presOf" srcId="{521BAA09-439C-4246-B48D-50C936DDFF85}" destId="{5EC4A402-E125-42A1-9EB0-EAE4A19A9097}" srcOrd="0" destOrd="0" presId="urn:microsoft.com/office/officeart/2005/8/layout/radial6"/>
    <dgm:cxn modelId="{676353E0-0CC2-40D5-8B58-28385EF43E46}" srcId="{6A85F064-0CD7-49FE-A328-C860353A1EFA}" destId="{521BAA09-439C-4246-B48D-50C936DDFF85}" srcOrd="0" destOrd="0" parTransId="{DA299AEC-D4E7-4762-BBBD-46A6D7A91959}" sibTransId="{882D62EC-F051-48EA-B0EC-6990C326171E}"/>
    <dgm:cxn modelId="{26337CDD-9797-474B-8572-86673F07E9AF}" type="presParOf" srcId="{AAFAC905-8E6C-474F-89B2-8EBC07FBBE12}" destId="{13C207E6-FE43-41F1-876B-93200B22ECA0}" srcOrd="0" destOrd="0" presId="urn:microsoft.com/office/officeart/2005/8/layout/radial6"/>
    <dgm:cxn modelId="{2AA03898-EE20-4622-9D11-111BC22DF61B}" type="presParOf" srcId="{AAFAC905-8E6C-474F-89B2-8EBC07FBBE12}" destId="{5EC4A402-E125-42A1-9EB0-EAE4A19A9097}" srcOrd="1" destOrd="0" presId="urn:microsoft.com/office/officeart/2005/8/layout/radial6"/>
    <dgm:cxn modelId="{CA471E87-01AC-41CE-AA0F-0222801297DA}" type="presParOf" srcId="{AAFAC905-8E6C-474F-89B2-8EBC07FBBE12}" destId="{A1723CB4-B6A8-44C2-A7A8-04DAFEFDF5ED}" srcOrd="2" destOrd="0" presId="urn:microsoft.com/office/officeart/2005/8/layout/radial6"/>
    <dgm:cxn modelId="{7D9657D7-3516-4A8A-99D8-BCADD9405906}" type="presParOf" srcId="{AAFAC905-8E6C-474F-89B2-8EBC07FBBE12}" destId="{CF229C40-D494-4CC8-A86B-8E6C2085705C}" srcOrd="3" destOrd="0" presId="urn:microsoft.com/office/officeart/2005/8/layout/radial6"/>
    <dgm:cxn modelId="{E4B79062-83DD-49CE-9902-02E15062EC75}" type="presParOf" srcId="{AAFAC905-8E6C-474F-89B2-8EBC07FBBE12}" destId="{4F755B67-DC28-48E0-98C8-B902ADCC3AD4}" srcOrd="4" destOrd="0" presId="urn:microsoft.com/office/officeart/2005/8/layout/radial6"/>
    <dgm:cxn modelId="{81A62E2B-AE93-43DF-9DD9-BBFC1234DDF6}" type="presParOf" srcId="{AAFAC905-8E6C-474F-89B2-8EBC07FBBE12}" destId="{62961D9E-FD4D-423D-BED1-AFA6EA2AA07F}" srcOrd="5" destOrd="0" presId="urn:microsoft.com/office/officeart/2005/8/layout/radial6"/>
    <dgm:cxn modelId="{B218B300-F9F4-4028-86C6-4E6D34AF30C1}" type="presParOf" srcId="{AAFAC905-8E6C-474F-89B2-8EBC07FBBE12}" destId="{C5004084-21EE-4A1E-90B7-CF1777050BF7}" srcOrd="6" destOrd="0" presId="urn:microsoft.com/office/officeart/2005/8/layout/radial6"/>
    <dgm:cxn modelId="{7088850C-32E8-4E39-974D-1D20B5784094}" type="presParOf" srcId="{AAFAC905-8E6C-474F-89B2-8EBC07FBBE12}" destId="{B04ACA83-3A12-4582-9907-EB1710694EB7}" srcOrd="7" destOrd="0" presId="urn:microsoft.com/office/officeart/2005/8/layout/radial6"/>
    <dgm:cxn modelId="{7B1DF0B5-EBE6-4B2E-AC8B-DC625850E0BD}" type="presParOf" srcId="{AAFAC905-8E6C-474F-89B2-8EBC07FBBE12}" destId="{9C3DD88B-6806-49CC-851B-8720D25DD8CC}" srcOrd="8" destOrd="0" presId="urn:microsoft.com/office/officeart/2005/8/layout/radial6"/>
    <dgm:cxn modelId="{DC05A371-BDC1-430F-8DB4-F44671A790F3}" type="presParOf" srcId="{AAFAC905-8E6C-474F-89B2-8EBC07FBBE12}" destId="{A2233235-206A-4ED6-AB3F-01AA69433D31}" srcOrd="9" destOrd="0" presId="urn:microsoft.com/office/officeart/2005/8/layout/radial6"/>
    <dgm:cxn modelId="{753AA440-BBDE-4155-B6A2-7909CF25B296}" type="presParOf" srcId="{AAFAC905-8E6C-474F-89B2-8EBC07FBBE12}" destId="{C213E4E7-F0F7-412F-A885-DE2A0E990234}" srcOrd="10" destOrd="0" presId="urn:microsoft.com/office/officeart/2005/8/layout/radial6"/>
    <dgm:cxn modelId="{5B7D1E99-ED8F-40B4-A751-2498610B67F2}" type="presParOf" srcId="{AAFAC905-8E6C-474F-89B2-8EBC07FBBE12}" destId="{70A29CEC-E892-4039-A5DA-427653ECA2E5}" srcOrd="11" destOrd="0" presId="urn:microsoft.com/office/officeart/2005/8/layout/radial6"/>
    <dgm:cxn modelId="{C75D2482-9F4A-410C-B412-04F751F4759D}" type="presParOf" srcId="{AAFAC905-8E6C-474F-89B2-8EBC07FBBE12}" destId="{D07065FB-96FF-46C2-BF94-A7C6314B01DA}" srcOrd="12" destOrd="0" presId="urn:microsoft.com/office/officeart/2005/8/layout/radial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CB9A41-A781-446E-8A85-951E192A0A1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DF9616B-0067-48FD-B273-C1796D271420}">
      <dgm:prSet/>
      <dgm:spPr/>
      <dgm:t>
        <a:bodyPr/>
        <a:lstStyle/>
        <a:p>
          <a:r>
            <a:rPr lang="en-GB" dirty="0"/>
            <a:t>‘I’d recommend this to all parents looking to support their child in school and to all teachers who want to build a collaborative approach with pupils and parents.’ </a:t>
          </a:r>
        </a:p>
        <a:p>
          <a:r>
            <a:rPr lang="en-GB" i="1" dirty="0"/>
            <a:t>Richard Nurse, parent and founder of </a:t>
          </a:r>
          <a:r>
            <a:rPr lang="en-GB" i="1" dirty="0" err="1"/>
            <a:t>Picturepath</a:t>
          </a:r>
          <a:r>
            <a:rPr lang="en-GB" i="1" dirty="0"/>
            <a:t>.</a:t>
          </a:r>
          <a:endParaRPr lang="en-US" dirty="0"/>
        </a:p>
      </dgm:t>
    </dgm:pt>
    <dgm:pt modelId="{4F040F38-4B8E-4E8A-B97F-46067976934C}" type="parTrans" cxnId="{782641CF-D439-4417-8562-F0DF803F1A11}">
      <dgm:prSet/>
      <dgm:spPr/>
      <dgm:t>
        <a:bodyPr/>
        <a:lstStyle/>
        <a:p>
          <a:endParaRPr lang="en-US"/>
        </a:p>
      </dgm:t>
    </dgm:pt>
    <dgm:pt modelId="{63240D79-D406-4F65-B7B0-5778A4335323}" type="sibTrans" cxnId="{782641CF-D439-4417-8562-F0DF803F1A11}">
      <dgm:prSet/>
      <dgm:spPr/>
      <dgm:t>
        <a:bodyPr/>
        <a:lstStyle/>
        <a:p>
          <a:endParaRPr lang="en-US"/>
        </a:p>
      </dgm:t>
    </dgm:pt>
    <dgm:pt modelId="{E9ABCBDE-5181-42B2-8B7C-77B1E189B3A4}">
      <dgm:prSet/>
      <dgm:spPr/>
      <dgm:t>
        <a:bodyPr/>
        <a:lstStyle/>
        <a:p>
          <a:r>
            <a:rPr lang="en-GB" dirty="0"/>
            <a:t>‘This book’s grounded, compassionate and practical approach will be a boon for all involved in the education of autistic teenagers. I highly recommend it.’ </a:t>
          </a:r>
        </a:p>
        <a:p>
          <a:r>
            <a:rPr lang="en-GB" i="1" dirty="0"/>
            <a:t>Mary Myatt, education writer and curator of Myatt and Co.</a:t>
          </a:r>
          <a:endParaRPr lang="en-US" dirty="0"/>
        </a:p>
      </dgm:t>
    </dgm:pt>
    <dgm:pt modelId="{B8D209EF-E5E7-4BF5-A61E-B0660ACF775A}" type="parTrans" cxnId="{507B01DA-E4E0-40C0-9799-A456DA4DCD6C}">
      <dgm:prSet/>
      <dgm:spPr/>
      <dgm:t>
        <a:bodyPr/>
        <a:lstStyle/>
        <a:p>
          <a:endParaRPr lang="en-US"/>
        </a:p>
      </dgm:t>
    </dgm:pt>
    <dgm:pt modelId="{F74A4581-139D-413D-AF27-25C4B06F82A9}" type="sibTrans" cxnId="{507B01DA-E4E0-40C0-9799-A456DA4DCD6C}">
      <dgm:prSet/>
      <dgm:spPr/>
      <dgm:t>
        <a:bodyPr/>
        <a:lstStyle/>
        <a:p>
          <a:endParaRPr lang="en-US"/>
        </a:p>
      </dgm:t>
    </dgm:pt>
    <dgm:pt modelId="{5B34E0D0-E77C-4770-B4C4-367FECF1777D}">
      <dgm:prSet/>
      <dgm:spPr/>
      <dgm:t>
        <a:bodyPr/>
        <a:lstStyle/>
        <a:p>
          <a:r>
            <a:rPr lang="en-GB" dirty="0"/>
            <a:t>‘This should be essential reading for parents of autistic children who attend a mainstream secondary school. A remarkable achievement.’ </a:t>
          </a:r>
        </a:p>
        <a:p>
          <a:r>
            <a:rPr lang="en-GB" i="1" dirty="0"/>
            <a:t>Neil Humphrey, Sarah </a:t>
          </a:r>
          <a:r>
            <a:rPr lang="en-GB" i="1" dirty="0" err="1"/>
            <a:t>Fielden</a:t>
          </a:r>
          <a:r>
            <a:rPr lang="en-GB" i="1" dirty="0"/>
            <a:t> Chair: Psychology of Education, University of Manchester.</a:t>
          </a:r>
          <a:endParaRPr lang="en-US" dirty="0"/>
        </a:p>
      </dgm:t>
    </dgm:pt>
    <dgm:pt modelId="{B6F9717E-6689-4023-A8BE-EBF49053F6DE}" type="parTrans" cxnId="{FD1D1A0F-0440-4149-8968-A7A2465A0F52}">
      <dgm:prSet/>
      <dgm:spPr/>
      <dgm:t>
        <a:bodyPr/>
        <a:lstStyle/>
        <a:p>
          <a:endParaRPr lang="en-US"/>
        </a:p>
      </dgm:t>
    </dgm:pt>
    <dgm:pt modelId="{479C8CA9-DE27-4F61-89BA-6204029E55A4}" type="sibTrans" cxnId="{FD1D1A0F-0440-4149-8968-A7A2465A0F52}">
      <dgm:prSet/>
      <dgm:spPr/>
      <dgm:t>
        <a:bodyPr/>
        <a:lstStyle/>
        <a:p>
          <a:endParaRPr lang="en-US"/>
        </a:p>
      </dgm:t>
    </dgm:pt>
    <dgm:pt modelId="{23D427D3-DC67-4D78-87B1-E1AE2845D3A6}">
      <dgm:prSet/>
      <dgm:spPr/>
      <dgm:t>
        <a:bodyPr/>
        <a:lstStyle/>
        <a:p>
          <a:r>
            <a:rPr lang="en-GB" dirty="0"/>
            <a:t>‘Drenched in lived experience, this is a superb guide. You’ll learn something new in every chapter.’ </a:t>
          </a:r>
        </a:p>
        <a:p>
          <a:r>
            <a:rPr lang="en-GB" i="1" dirty="0"/>
            <a:t>Matt </a:t>
          </a:r>
          <a:r>
            <a:rPr lang="en-GB" i="1" dirty="0" err="1"/>
            <a:t>Keer</a:t>
          </a:r>
          <a:r>
            <a:rPr lang="en-GB" i="1" dirty="0"/>
            <a:t>, parent contributor to Special Needs Jungle website.</a:t>
          </a:r>
          <a:endParaRPr lang="en-US" dirty="0"/>
        </a:p>
      </dgm:t>
    </dgm:pt>
    <dgm:pt modelId="{847F7B72-7D1D-4E8B-A4B2-C5CBC43AF0D8}" type="parTrans" cxnId="{F98AF314-FDD6-419C-B9D5-8BBF09E4750C}">
      <dgm:prSet/>
      <dgm:spPr/>
      <dgm:t>
        <a:bodyPr/>
        <a:lstStyle/>
        <a:p>
          <a:endParaRPr lang="en-US"/>
        </a:p>
      </dgm:t>
    </dgm:pt>
    <dgm:pt modelId="{9B285743-7AB8-402C-B4BC-F23CDF9363AA}" type="sibTrans" cxnId="{F98AF314-FDD6-419C-B9D5-8BBF09E4750C}">
      <dgm:prSet/>
      <dgm:spPr/>
      <dgm:t>
        <a:bodyPr/>
        <a:lstStyle/>
        <a:p>
          <a:endParaRPr lang="en-US"/>
        </a:p>
      </dgm:t>
    </dgm:pt>
    <dgm:pt modelId="{603CA0A1-4975-4818-94DE-9B8905F44CC9}" type="pres">
      <dgm:prSet presAssocID="{00CB9A41-A781-446E-8A85-951E192A0A17}" presName="vert0" presStyleCnt="0">
        <dgm:presLayoutVars>
          <dgm:dir/>
          <dgm:animOne val="branch"/>
          <dgm:animLvl val="lvl"/>
        </dgm:presLayoutVars>
      </dgm:prSet>
      <dgm:spPr/>
    </dgm:pt>
    <dgm:pt modelId="{349318F0-74DF-4AB7-B63F-4CDF6A248773}" type="pres">
      <dgm:prSet presAssocID="{2DF9616B-0067-48FD-B273-C1796D271420}" presName="thickLine" presStyleLbl="alignNode1" presStyleIdx="0" presStyleCnt="4"/>
      <dgm:spPr/>
    </dgm:pt>
    <dgm:pt modelId="{EE7892A4-774A-465B-9281-806599A326F6}" type="pres">
      <dgm:prSet presAssocID="{2DF9616B-0067-48FD-B273-C1796D271420}" presName="horz1" presStyleCnt="0"/>
      <dgm:spPr/>
    </dgm:pt>
    <dgm:pt modelId="{87910A07-7681-4AD0-81FA-A6B2094A8ED8}" type="pres">
      <dgm:prSet presAssocID="{2DF9616B-0067-48FD-B273-C1796D271420}" presName="tx1" presStyleLbl="revTx" presStyleIdx="0" presStyleCnt="4"/>
      <dgm:spPr/>
    </dgm:pt>
    <dgm:pt modelId="{4C0CA204-1EC6-4B5A-9381-882B36541D76}" type="pres">
      <dgm:prSet presAssocID="{2DF9616B-0067-48FD-B273-C1796D271420}" presName="vert1" presStyleCnt="0"/>
      <dgm:spPr/>
    </dgm:pt>
    <dgm:pt modelId="{00952590-495A-4D5E-A59F-B0D15E7EA624}" type="pres">
      <dgm:prSet presAssocID="{E9ABCBDE-5181-42B2-8B7C-77B1E189B3A4}" presName="thickLine" presStyleLbl="alignNode1" presStyleIdx="1" presStyleCnt="4"/>
      <dgm:spPr/>
    </dgm:pt>
    <dgm:pt modelId="{E0FD4585-9534-416E-B905-C87AA8B17F6E}" type="pres">
      <dgm:prSet presAssocID="{E9ABCBDE-5181-42B2-8B7C-77B1E189B3A4}" presName="horz1" presStyleCnt="0"/>
      <dgm:spPr/>
    </dgm:pt>
    <dgm:pt modelId="{61FC706E-5F20-48D7-AA51-F09AAD6C6E09}" type="pres">
      <dgm:prSet presAssocID="{E9ABCBDE-5181-42B2-8B7C-77B1E189B3A4}" presName="tx1" presStyleLbl="revTx" presStyleIdx="1" presStyleCnt="4"/>
      <dgm:spPr/>
    </dgm:pt>
    <dgm:pt modelId="{7F5784C1-1CC8-419E-A80D-BA0C0F84FF3E}" type="pres">
      <dgm:prSet presAssocID="{E9ABCBDE-5181-42B2-8B7C-77B1E189B3A4}" presName="vert1" presStyleCnt="0"/>
      <dgm:spPr/>
    </dgm:pt>
    <dgm:pt modelId="{8584A660-E171-45CB-943D-7A9388CA3A48}" type="pres">
      <dgm:prSet presAssocID="{5B34E0D0-E77C-4770-B4C4-367FECF1777D}" presName="thickLine" presStyleLbl="alignNode1" presStyleIdx="2" presStyleCnt="4"/>
      <dgm:spPr/>
    </dgm:pt>
    <dgm:pt modelId="{23AB5C37-9EF8-450F-B23F-85D0A4351EDE}" type="pres">
      <dgm:prSet presAssocID="{5B34E0D0-E77C-4770-B4C4-367FECF1777D}" presName="horz1" presStyleCnt="0"/>
      <dgm:spPr/>
    </dgm:pt>
    <dgm:pt modelId="{71E36E05-E285-424D-9C0D-8F6D0D80177B}" type="pres">
      <dgm:prSet presAssocID="{5B34E0D0-E77C-4770-B4C4-367FECF1777D}" presName="tx1" presStyleLbl="revTx" presStyleIdx="2" presStyleCnt="4"/>
      <dgm:spPr/>
    </dgm:pt>
    <dgm:pt modelId="{22B291FC-84E5-45FF-AA21-A221BC37608D}" type="pres">
      <dgm:prSet presAssocID="{5B34E0D0-E77C-4770-B4C4-367FECF1777D}" presName="vert1" presStyleCnt="0"/>
      <dgm:spPr/>
    </dgm:pt>
    <dgm:pt modelId="{0794DF61-2212-447C-8C31-3B938EDE36F9}" type="pres">
      <dgm:prSet presAssocID="{23D427D3-DC67-4D78-87B1-E1AE2845D3A6}" presName="thickLine" presStyleLbl="alignNode1" presStyleIdx="3" presStyleCnt="4"/>
      <dgm:spPr/>
    </dgm:pt>
    <dgm:pt modelId="{7DD702C3-6190-4A10-A225-B04D2F2098B1}" type="pres">
      <dgm:prSet presAssocID="{23D427D3-DC67-4D78-87B1-E1AE2845D3A6}" presName="horz1" presStyleCnt="0"/>
      <dgm:spPr/>
    </dgm:pt>
    <dgm:pt modelId="{C18769AD-9EFB-412C-AD04-F7536526B493}" type="pres">
      <dgm:prSet presAssocID="{23D427D3-DC67-4D78-87B1-E1AE2845D3A6}" presName="tx1" presStyleLbl="revTx" presStyleIdx="3" presStyleCnt="4"/>
      <dgm:spPr/>
    </dgm:pt>
    <dgm:pt modelId="{9BD7BA2A-9DB7-42DE-9779-964C65C2F772}" type="pres">
      <dgm:prSet presAssocID="{23D427D3-DC67-4D78-87B1-E1AE2845D3A6}" presName="vert1" presStyleCnt="0"/>
      <dgm:spPr/>
    </dgm:pt>
  </dgm:ptLst>
  <dgm:cxnLst>
    <dgm:cxn modelId="{FD1D1A0F-0440-4149-8968-A7A2465A0F52}" srcId="{00CB9A41-A781-446E-8A85-951E192A0A17}" destId="{5B34E0D0-E77C-4770-B4C4-367FECF1777D}" srcOrd="2" destOrd="0" parTransId="{B6F9717E-6689-4023-A8BE-EBF49053F6DE}" sibTransId="{479C8CA9-DE27-4F61-89BA-6204029E55A4}"/>
    <dgm:cxn modelId="{F98AF314-FDD6-419C-B9D5-8BBF09E4750C}" srcId="{00CB9A41-A781-446E-8A85-951E192A0A17}" destId="{23D427D3-DC67-4D78-87B1-E1AE2845D3A6}" srcOrd="3" destOrd="0" parTransId="{847F7B72-7D1D-4E8B-A4B2-C5CBC43AF0D8}" sibTransId="{9B285743-7AB8-402C-B4BC-F23CDF9363AA}"/>
    <dgm:cxn modelId="{B6A0C119-244E-4564-AB8B-E8A9BC276B6C}" type="presOf" srcId="{23D427D3-DC67-4D78-87B1-E1AE2845D3A6}" destId="{C18769AD-9EFB-412C-AD04-F7536526B493}" srcOrd="0" destOrd="0" presId="urn:microsoft.com/office/officeart/2008/layout/LinedList"/>
    <dgm:cxn modelId="{577E997B-2DB2-4A07-A9F2-19401412CA24}" type="presOf" srcId="{E9ABCBDE-5181-42B2-8B7C-77B1E189B3A4}" destId="{61FC706E-5F20-48D7-AA51-F09AAD6C6E09}" srcOrd="0" destOrd="0" presId="urn:microsoft.com/office/officeart/2008/layout/LinedList"/>
    <dgm:cxn modelId="{0CBA2EA3-7AA0-4596-A743-F5C74D81F8B9}" type="presOf" srcId="{2DF9616B-0067-48FD-B273-C1796D271420}" destId="{87910A07-7681-4AD0-81FA-A6B2094A8ED8}" srcOrd="0" destOrd="0" presId="urn:microsoft.com/office/officeart/2008/layout/LinedList"/>
    <dgm:cxn modelId="{F85285BB-7032-4B07-B9D2-2FCCEDDA498A}" type="presOf" srcId="{00CB9A41-A781-446E-8A85-951E192A0A17}" destId="{603CA0A1-4975-4818-94DE-9B8905F44CC9}" srcOrd="0" destOrd="0" presId="urn:microsoft.com/office/officeart/2008/layout/LinedList"/>
    <dgm:cxn modelId="{782641CF-D439-4417-8562-F0DF803F1A11}" srcId="{00CB9A41-A781-446E-8A85-951E192A0A17}" destId="{2DF9616B-0067-48FD-B273-C1796D271420}" srcOrd="0" destOrd="0" parTransId="{4F040F38-4B8E-4E8A-B97F-46067976934C}" sibTransId="{63240D79-D406-4F65-B7B0-5778A4335323}"/>
    <dgm:cxn modelId="{507B01DA-E4E0-40C0-9799-A456DA4DCD6C}" srcId="{00CB9A41-A781-446E-8A85-951E192A0A17}" destId="{E9ABCBDE-5181-42B2-8B7C-77B1E189B3A4}" srcOrd="1" destOrd="0" parTransId="{B8D209EF-E5E7-4BF5-A61E-B0660ACF775A}" sibTransId="{F74A4581-139D-413D-AF27-25C4B06F82A9}"/>
    <dgm:cxn modelId="{234AD3FB-47FE-47FE-BA40-C80499E8BE6A}" type="presOf" srcId="{5B34E0D0-E77C-4770-B4C4-367FECF1777D}" destId="{71E36E05-E285-424D-9C0D-8F6D0D80177B}" srcOrd="0" destOrd="0" presId="urn:microsoft.com/office/officeart/2008/layout/LinedList"/>
    <dgm:cxn modelId="{7B9200A6-0396-4689-AA7B-5F4B5586E198}" type="presParOf" srcId="{603CA0A1-4975-4818-94DE-9B8905F44CC9}" destId="{349318F0-74DF-4AB7-B63F-4CDF6A248773}" srcOrd="0" destOrd="0" presId="urn:microsoft.com/office/officeart/2008/layout/LinedList"/>
    <dgm:cxn modelId="{C7860DE0-84C5-466A-A0E9-6CC195BE0283}" type="presParOf" srcId="{603CA0A1-4975-4818-94DE-9B8905F44CC9}" destId="{EE7892A4-774A-465B-9281-806599A326F6}" srcOrd="1" destOrd="0" presId="urn:microsoft.com/office/officeart/2008/layout/LinedList"/>
    <dgm:cxn modelId="{521EE8C2-3278-482E-82B8-151AAD725625}" type="presParOf" srcId="{EE7892A4-774A-465B-9281-806599A326F6}" destId="{87910A07-7681-4AD0-81FA-A6B2094A8ED8}" srcOrd="0" destOrd="0" presId="urn:microsoft.com/office/officeart/2008/layout/LinedList"/>
    <dgm:cxn modelId="{2FD55091-E697-459E-B19F-A6CEB7AB89B1}" type="presParOf" srcId="{EE7892A4-774A-465B-9281-806599A326F6}" destId="{4C0CA204-1EC6-4B5A-9381-882B36541D76}" srcOrd="1" destOrd="0" presId="urn:microsoft.com/office/officeart/2008/layout/LinedList"/>
    <dgm:cxn modelId="{C0F0CC24-395A-4820-BC87-9209546E6407}" type="presParOf" srcId="{603CA0A1-4975-4818-94DE-9B8905F44CC9}" destId="{00952590-495A-4D5E-A59F-B0D15E7EA624}" srcOrd="2" destOrd="0" presId="urn:microsoft.com/office/officeart/2008/layout/LinedList"/>
    <dgm:cxn modelId="{C023B2B9-01DB-4E5E-AC26-70BD158775AB}" type="presParOf" srcId="{603CA0A1-4975-4818-94DE-9B8905F44CC9}" destId="{E0FD4585-9534-416E-B905-C87AA8B17F6E}" srcOrd="3" destOrd="0" presId="urn:microsoft.com/office/officeart/2008/layout/LinedList"/>
    <dgm:cxn modelId="{BC6E6712-3676-4F4A-A0BE-8735A6956F5F}" type="presParOf" srcId="{E0FD4585-9534-416E-B905-C87AA8B17F6E}" destId="{61FC706E-5F20-48D7-AA51-F09AAD6C6E09}" srcOrd="0" destOrd="0" presId="urn:microsoft.com/office/officeart/2008/layout/LinedList"/>
    <dgm:cxn modelId="{6D9ABFE1-C242-4727-B745-8334334C2F3E}" type="presParOf" srcId="{E0FD4585-9534-416E-B905-C87AA8B17F6E}" destId="{7F5784C1-1CC8-419E-A80D-BA0C0F84FF3E}" srcOrd="1" destOrd="0" presId="urn:microsoft.com/office/officeart/2008/layout/LinedList"/>
    <dgm:cxn modelId="{AB98AC24-AF91-4A19-A73A-4DCEC0BB9D39}" type="presParOf" srcId="{603CA0A1-4975-4818-94DE-9B8905F44CC9}" destId="{8584A660-E171-45CB-943D-7A9388CA3A48}" srcOrd="4" destOrd="0" presId="urn:microsoft.com/office/officeart/2008/layout/LinedList"/>
    <dgm:cxn modelId="{F38E4DF4-0241-45D0-869E-DD2FF43DCC39}" type="presParOf" srcId="{603CA0A1-4975-4818-94DE-9B8905F44CC9}" destId="{23AB5C37-9EF8-450F-B23F-85D0A4351EDE}" srcOrd="5" destOrd="0" presId="urn:microsoft.com/office/officeart/2008/layout/LinedList"/>
    <dgm:cxn modelId="{CEA98D88-4237-496C-83D9-D659ADC30F53}" type="presParOf" srcId="{23AB5C37-9EF8-450F-B23F-85D0A4351EDE}" destId="{71E36E05-E285-424D-9C0D-8F6D0D80177B}" srcOrd="0" destOrd="0" presId="urn:microsoft.com/office/officeart/2008/layout/LinedList"/>
    <dgm:cxn modelId="{69BFCBC0-1F7A-4785-A691-8E1EF5023730}" type="presParOf" srcId="{23AB5C37-9EF8-450F-B23F-85D0A4351EDE}" destId="{22B291FC-84E5-45FF-AA21-A221BC37608D}" srcOrd="1" destOrd="0" presId="urn:microsoft.com/office/officeart/2008/layout/LinedList"/>
    <dgm:cxn modelId="{C9736320-1C45-43E6-B711-E6E0B9154E66}" type="presParOf" srcId="{603CA0A1-4975-4818-94DE-9B8905F44CC9}" destId="{0794DF61-2212-447C-8C31-3B938EDE36F9}" srcOrd="6" destOrd="0" presId="urn:microsoft.com/office/officeart/2008/layout/LinedList"/>
    <dgm:cxn modelId="{7BA48646-843F-4887-8EDF-555CA86DC7EB}" type="presParOf" srcId="{603CA0A1-4975-4818-94DE-9B8905F44CC9}" destId="{7DD702C3-6190-4A10-A225-B04D2F2098B1}" srcOrd="7" destOrd="0" presId="urn:microsoft.com/office/officeart/2008/layout/LinedList"/>
    <dgm:cxn modelId="{04E4DF30-C6C5-4D02-BDEC-19AD7F066FA5}" type="presParOf" srcId="{7DD702C3-6190-4A10-A225-B04D2F2098B1}" destId="{C18769AD-9EFB-412C-AD04-F7536526B493}" srcOrd="0" destOrd="0" presId="urn:microsoft.com/office/officeart/2008/layout/LinedList"/>
    <dgm:cxn modelId="{2ABD9069-9876-4B53-BF43-87C33BC17E97}" type="presParOf" srcId="{7DD702C3-6190-4A10-A225-B04D2F2098B1}" destId="{9BD7BA2A-9DB7-42DE-9779-964C65C2F77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56F94-D18B-5840-90E9-D7561CF57825}">
      <dsp:nvSpPr>
        <dsp:cNvPr id="0" name=""/>
        <dsp:cNvSpPr/>
      </dsp:nvSpPr>
      <dsp:spPr>
        <a:xfrm>
          <a:off x="3727483" y="2016078"/>
          <a:ext cx="1330008" cy="1330008"/>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dirty="0">
              <a:latin typeface="Arial"/>
              <a:cs typeface="Arial"/>
            </a:rPr>
            <a:t>Agent of change</a:t>
          </a:r>
        </a:p>
      </dsp:txBody>
      <dsp:txXfrm>
        <a:off x="3922258" y="2210853"/>
        <a:ext cx="940458" cy="940458"/>
      </dsp:txXfrm>
    </dsp:sp>
    <dsp:sp modelId="{B4E02328-E176-8045-ADC8-11772F8AAAE0}">
      <dsp:nvSpPr>
        <dsp:cNvPr id="0" name=""/>
        <dsp:cNvSpPr/>
      </dsp:nvSpPr>
      <dsp:spPr>
        <a:xfrm rot="16200000">
          <a:off x="4059714" y="1669679"/>
          <a:ext cx="665546" cy="27251"/>
        </a:xfrm>
        <a:custGeom>
          <a:avLst/>
          <a:gdLst/>
          <a:ahLst/>
          <a:cxnLst/>
          <a:rect l="0" t="0" r="0" b="0"/>
          <a:pathLst>
            <a:path>
              <a:moveTo>
                <a:pt x="0" y="13625"/>
              </a:moveTo>
              <a:lnTo>
                <a:pt x="665546" y="13625"/>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375849" y="1666666"/>
        <a:ext cx="33277" cy="33277"/>
      </dsp:txXfrm>
    </dsp:sp>
    <dsp:sp modelId="{0E3F7FB0-33B3-C04E-BDA3-D994716CDDDB}">
      <dsp:nvSpPr>
        <dsp:cNvPr id="0" name=""/>
        <dsp:cNvSpPr/>
      </dsp:nvSpPr>
      <dsp:spPr>
        <a:xfrm>
          <a:off x="3727483" y="20523"/>
          <a:ext cx="1330008" cy="1330008"/>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Developing the school environment</a:t>
          </a:r>
        </a:p>
      </dsp:txBody>
      <dsp:txXfrm>
        <a:off x="3922258" y="215298"/>
        <a:ext cx="940458" cy="940458"/>
      </dsp:txXfrm>
    </dsp:sp>
    <dsp:sp modelId="{4F61B857-00C6-7D4B-BBBA-E2EAF62AAF83}">
      <dsp:nvSpPr>
        <dsp:cNvPr id="0" name=""/>
        <dsp:cNvSpPr/>
      </dsp:nvSpPr>
      <dsp:spPr>
        <a:xfrm rot="19285714">
          <a:off x="4839808" y="2045353"/>
          <a:ext cx="665546" cy="27251"/>
        </a:xfrm>
        <a:custGeom>
          <a:avLst/>
          <a:gdLst/>
          <a:ahLst/>
          <a:cxnLst/>
          <a:rect l="0" t="0" r="0" b="0"/>
          <a:pathLst>
            <a:path>
              <a:moveTo>
                <a:pt x="0" y="13625"/>
              </a:moveTo>
              <a:lnTo>
                <a:pt x="665546" y="13625"/>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155943" y="2042340"/>
        <a:ext cx="33277" cy="33277"/>
      </dsp:txXfrm>
    </dsp:sp>
    <dsp:sp modelId="{DD9F8129-43B9-2743-9014-0DC9CCCA2B5B}">
      <dsp:nvSpPr>
        <dsp:cNvPr id="0" name=""/>
        <dsp:cNvSpPr/>
      </dsp:nvSpPr>
      <dsp:spPr>
        <a:xfrm>
          <a:off x="5287671" y="771870"/>
          <a:ext cx="1330008" cy="1330008"/>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Flexible provision</a:t>
          </a:r>
        </a:p>
      </dsp:txBody>
      <dsp:txXfrm>
        <a:off x="5482446" y="966645"/>
        <a:ext cx="940458" cy="940458"/>
      </dsp:txXfrm>
    </dsp:sp>
    <dsp:sp modelId="{FDD864A0-13E2-F147-A817-CD750091DDB5}">
      <dsp:nvSpPr>
        <dsp:cNvPr id="0" name=""/>
        <dsp:cNvSpPr/>
      </dsp:nvSpPr>
      <dsp:spPr>
        <a:xfrm rot="771429">
          <a:off x="5032475" y="2889483"/>
          <a:ext cx="665546" cy="27251"/>
        </a:xfrm>
        <a:custGeom>
          <a:avLst/>
          <a:gdLst/>
          <a:ahLst/>
          <a:cxnLst/>
          <a:rect l="0" t="0" r="0" b="0"/>
          <a:pathLst>
            <a:path>
              <a:moveTo>
                <a:pt x="0" y="13625"/>
              </a:moveTo>
              <a:lnTo>
                <a:pt x="665546" y="13625"/>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348610" y="2886470"/>
        <a:ext cx="33277" cy="33277"/>
      </dsp:txXfrm>
    </dsp:sp>
    <dsp:sp modelId="{3A12E5BE-80EA-4E44-8801-FA87206DC904}">
      <dsp:nvSpPr>
        <dsp:cNvPr id="0" name=""/>
        <dsp:cNvSpPr/>
      </dsp:nvSpPr>
      <dsp:spPr>
        <a:xfrm>
          <a:off x="5673006" y="2460131"/>
          <a:ext cx="1330008" cy="1330008"/>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Direct support and intervention</a:t>
          </a:r>
        </a:p>
      </dsp:txBody>
      <dsp:txXfrm>
        <a:off x="5867781" y="2654906"/>
        <a:ext cx="940458" cy="940458"/>
      </dsp:txXfrm>
    </dsp:sp>
    <dsp:sp modelId="{927C401A-540A-274E-94AF-63F604F8A376}">
      <dsp:nvSpPr>
        <dsp:cNvPr id="0" name=""/>
        <dsp:cNvSpPr/>
      </dsp:nvSpPr>
      <dsp:spPr>
        <a:xfrm rot="3857143">
          <a:off x="4492634" y="3566423"/>
          <a:ext cx="665546" cy="27251"/>
        </a:xfrm>
        <a:custGeom>
          <a:avLst/>
          <a:gdLst/>
          <a:ahLst/>
          <a:cxnLst/>
          <a:rect l="0" t="0" r="0" b="0"/>
          <a:pathLst>
            <a:path>
              <a:moveTo>
                <a:pt x="0" y="13625"/>
              </a:moveTo>
              <a:lnTo>
                <a:pt x="665546" y="13625"/>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808768" y="3563410"/>
        <a:ext cx="33277" cy="33277"/>
      </dsp:txXfrm>
    </dsp:sp>
    <dsp:sp modelId="{0136FE16-B3A4-4F48-A1BF-26233E5E4969}">
      <dsp:nvSpPr>
        <dsp:cNvPr id="0" name=""/>
        <dsp:cNvSpPr/>
      </dsp:nvSpPr>
      <dsp:spPr>
        <a:xfrm>
          <a:off x="4593322" y="3814011"/>
          <a:ext cx="1330008" cy="1330008"/>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Policy development and embedding practice</a:t>
          </a:r>
        </a:p>
      </dsp:txBody>
      <dsp:txXfrm>
        <a:off x="4788097" y="4008786"/>
        <a:ext cx="940458" cy="940458"/>
      </dsp:txXfrm>
    </dsp:sp>
    <dsp:sp modelId="{E0885123-E983-464D-A59B-4B57048A2B1D}">
      <dsp:nvSpPr>
        <dsp:cNvPr id="0" name=""/>
        <dsp:cNvSpPr/>
      </dsp:nvSpPr>
      <dsp:spPr>
        <a:xfrm rot="6942857">
          <a:off x="3626795" y="3566423"/>
          <a:ext cx="665546" cy="27251"/>
        </a:xfrm>
        <a:custGeom>
          <a:avLst/>
          <a:gdLst/>
          <a:ahLst/>
          <a:cxnLst/>
          <a:rect l="0" t="0" r="0" b="0"/>
          <a:pathLst>
            <a:path>
              <a:moveTo>
                <a:pt x="0" y="13625"/>
              </a:moveTo>
              <a:lnTo>
                <a:pt x="665546" y="13625"/>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3942929" y="3563410"/>
        <a:ext cx="33277" cy="33277"/>
      </dsp:txXfrm>
    </dsp:sp>
    <dsp:sp modelId="{B3BDCE89-2C15-E349-ACF5-0A6B4147EB64}">
      <dsp:nvSpPr>
        <dsp:cNvPr id="0" name=""/>
        <dsp:cNvSpPr/>
      </dsp:nvSpPr>
      <dsp:spPr>
        <a:xfrm>
          <a:off x="2861644" y="3814011"/>
          <a:ext cx="1330008" cy="1330008"/>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Training and development of staff</a:t>
          </a:r>
        </a:p>
      </dsp:txBody>
      <dsp:txXfrm>
        <a:off x="3056419" y="4008786"/>
        <a:ext cx="940458" cy="940458"/>
      </dsp:txXfrm>
    </dsp:sp>
    <dsp:sp modelId="{3544C395-4783-D549-9495-09BCA7D58214}">
      <dsp:nvSpPr>
        <dsp:cNvPr id="0" name=""/>
        <dsp:cNvSpPr/>
      </dsp:nvSpPr>
      <dsp:spPr>
        <a:xfrm rot="10028571">
          <a:off x="3086953" y="2889483"/>
          <a:ext cx="665546" cy="27251"/>
        </a:xfrm>
        <a:custGeom>
          <a:avLst/>
          <a:gdLst/>
          <a:ahLst/>
          <a:cxnLst/>
          <a:rect l="0" t="0" r="0" b="0"/>
          <a:pathLst>
            <a:path>
              <a:moveTo>
                <a:pt x="0" y="13625"/>
              </a:moveTo>
              <a:lnTo>
                <a:pt x="665546" y="13625"/>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3403088" y="2886470"/>
        <a:ext cx="33277" cy="33277"/>
      </dsp:txXfrm>
    </dsp:sp>
    <dsp:sp modelId="{814B4F94-E1CB-4E48-827C-24DFE6CCB971}">
      <dsp:nvSpPr>
        <dsp:cNvPr id="0" name=""/>
        <dsp:cNvSpPr/>
      </dsp:nvSpPr>
      <dsp:spPr>
        <a:xfrm>
          <a:off x="1781961" y="2460131"/>
          <a:ext cx="1330008" cy="1330008"/>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Peer education and awareness</a:t>
          </a:r>
        </a:p>
      </dsp:txBody>
      <dsp:txXfrm>
        <a:off x="1976736" y="2654906"/>
        <a:ext cx="940458" cy="940458"/>
      </dsp:txXfrm>
    </dsp:sp>
    <dsp:sp modelId="{41AAADF7-111F-CE40-96CE-AE4E2117F3C0}">
      <dsp:nvSpPr>
        <dsp:cNvPr id="0" name=""/>
        <dsp:cNvSpPr/>
      </dsp:nvSpPr>
      <dsp:spPr>
        <a:xfrm rot="13114286">
          <a:off x="3279620" y="2045353"/>
          <a:ext cx="665546" cy="27251"/>
        </a:xfrm>
        <a:custGeom>
          <a:avLst/>
          <a:gdLst/>
          <a:ahLst/>
          <a:cxnLst/>
          <a:rect l="0" t="0" r="0" b="0"/>
          <a:pathLst>
            <a:path>
              <a:moveTo>
                <a:pt x="0" y="13625"/>
              </a:moveTo>
              <a:lnTo>
                <a:pt x="665546" y="13625"/>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3595755" y="2042340"/>
        <a:ext cx="33277" cy="33277"/>
      </dsp:txXfrm>
    </dsp:sp>
    <dsp:sp modelId="{3EA24E3C-93B4-3B47-942E-F4EE76564202}">
      <dsp:nvSpPr>
        <dsp:cNvPr id="0" name=""/>
        <dsp:cNvSpPr/>
      </dsp:nvSpPr>
      <dsp:spPr>
        <a:xfrm>
          <a:off x="2167295" y="771870"/>
          <a:ext cx="1330008" cy="1330008"/>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Creating a positive ethos</a:t>
          </a:r>
        </a:p>
      </dsp:txBody>
      <dsp:txXfrm>
        <a:off x="2362070" y="966645"/>
        <a:ext cx="940458" cy="9404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7065FB-96FF-46C2-BF94-A7C6314B01DA}">
      <dsp:nvSpPr>
        <dsp:cNvPr id="0" name=""/>
        <dsp:cNvSpPr/>
      </dsp:nvSpPr>
      <dsp:spPr>
        <a:xfrm>
          <a:off x="1227733" y="598485"/>
          <a:ext cx="4006391" cy="4006391"/>
        </a:xfrm>
        <a:prstGeom prst="blockArc">
          <a:avLst>
            <a:gd name="adj1" fmla="val 10798099"/>
            <a:gd name="adj2" fmla="val 16206614"/>
            <a:gd name="adj3" fmla="val 4636"/>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233235-206A-4ED6-AB3F-01AA69433D31}">
      <dsp:nvSpPr>
        <dsp:cNvPr id="0" name=""/>
        <dsp:cNvSpPr/>
      </dsp:nvSpPr>
      <dsp:spPr>
        <a:xfrm>
          <a:off x="1227733" y="599567"/>
          <a:ext cx="4006391" cy="4006391"/>
        </a:xfrm>
        <a:prstGeom prst="blockArc">
          <a:avLst>
            <a:gd name="adj1" fmla="val 5400000"/>
            <a:gd name="adj2" fmla="val 10800000"/>
            <a:gd name="adj3" fmla="val 4636"/>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004084-21EE-4A1E-90B7-CF1777050BF7}">
      <dsp:nvSpPr>
        <dsp:cNvPr id="0" name=""/>
        <dsp:cNvSpPr/>
      </dsp:nvSpPr>
      <dsp:spPr>
        <a:xfrm>
          <a:off x="1227733" y="599567"/>
          <a:ext cx="4006391" cy="4006391"/>
        </a:xfrm>
        <a:prstGeom prst="blockArc">
          <a:avLst>
            <a:gd name="adj1" fmla="val 0"/>
            <a:gd name="adj2" fmla="val 5400000"/>
            <a:gd name="adj3" fmla="val 4636"/>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F229C40-D494-4CC8-A86B-8E6C2085705C}">
      <dsp:nvSpPr>
        <dsp:cNvPr id="0" name=""/>
        <dsp:cNvSpPr/>
      </dsp:nvSpPr>
      <dsp:spPr>
        <a:xfrm>
          <a:off x="1227734" y="598485"/>
          <a:ext cx="4006391" cy="4006391"/>
        </a:xfrm>
        <a:prstGeom prst="blockArc">
          <a:avLst>
            <a:gd name="adj1" fmla="val 16206613"/>
            <a:gd name="adj2" fmla="val 1901"/>
            <a:gd name="adj3" fmla="val 4636"/>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3C207E6-FE43-41F1-876B-93200B22ECA0}">
      <dsp:nvSpPr>
        <dsp:cNvPr id="0" name=""/>
        <dsp:cNvSpPr/>
      </dsp:nvSpPr>
      <dsp:spPr>
        <a:xfrm>
          <a:off x="2309609" y="1681443"/>
          <a:ext cx="1842639" cy="1842639"/>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GB" sz="2700" kern="1200" dirty="0">
              <a:solidFill>
                <a:schemeClr val="tx1"/>
              </a:solidFill>
            </a:rPr>
            <a:t>Student Passport</a:t>
          </a:r>
        </a:p>
      </dsp:txBody>
      <dsp:txXfrm>
        <a:off x="2579457" y="1951291"/>
        <a:ext cx="1302943" cy="1302943"/>
      </dsp:txXfrm>
    </dsp:sp>
    <dsp:sp modelId="{5EC4A402-E125-42A1-9EB0-EAE4A19A9097}">
      <dsp:nvSpPr>
        <dsp:cNvPr id="0" name=""/>
        <dsp:cNvSpPr/>
      </dsp:nvSpPr>
      <dsp:spPr>
        <a:xfrm>
          <a:off x="2589769" y="0"/>
          <a:ext cx="1289847" cy="1289847"/>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Teacher</a:t>
          </a:r>
        </a:p>
      </dsp:txBody>
      <dsp:txXfrm>
        <a:off x="2778663" y="188894"/>
        <a:ext cx="912059" cy="912059"/>
      </dsp:txXfrm>
    </dsp:sp>
    <dsp:sp modelId="{4F755B67-DC28-48E0-98C8-B902ADCC3AD4}">
      <dsp:nvSpPr>
        <dsp:cNvPr id="0" name=""/>
        <dsp:cNvSpPr/>
      </dsp:nvSpPr>
      <dsp:spPr>
        <a:xfrm>
          <a:off x="4542766" y="1957839"/>
          <a:ext cx="1289847" cy="1289847"/>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Teaching Assistant</a:t>
          </a:r>
        </a:p>
      </dsp:txBody>
      <dsp:txXfrm>
        <a:off x="4731660" y="2146733"/>
        <a:ext cx="912059" cy="912059"/>
      </dsp:txXfrm>
    </dsp:sp>
    <dsp:sp modelId="{B04ACA83-3A12-4582-9907-EB1710694EB7}">
      <dsp:nvSpPr>
        <dsp:cNvPr id="0" name=""/>
        <dsp:cNvSpPr/>
      </dsp:nvSpPr>
      <dsp:spPr>
        <a:xfrm>
          <a:off x="2586005" y="3914600"/>
          <a:ext cx="1289847" cy="1289847"/>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Parent/ Carer</a:t>
          </a:r>
        </a:p>
      </dsp:txBody>
      <dsp:txXfrm>
        <a:off x="2774899" y="4103494"/>
        <a:ext cx="912059" cy="912059"/>
      </dsp:txXfrm>
    </dsp:sp>
    <dsp:sp modelId="{C213E4E7-F0F7-412F-A885-DE2A0E990234}">
      <dsp:nvSpPr>
        <dsp:cNvPr id="0" name=""/>
        <dsp:cNvSpPr/>
      </dsp:nvSpPr>
      <dsp:spPr>
        <a:xfrm>
          <a:off x="629244" y="1957839"/>
          <a:ext cx="1289847" cy="1289847"/>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Student /Learner</a:t>
          </a:r>
        </a:p>
      </dsp:txBody>
      <dsp:txXfrm>
        <a:off x="818138" y="2146733"/>
        <a:ext cx="912059" cy="9120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9318F0-74DF-4AB7-B63F-4CDF6A248773}">
      <dsp:nvSpPr>
        <dsp:cNvPr id="0" name=""/>
        <dsp:cNvSpPr/>
      </dsp:nvSpPr>
      <dsp:spPr>
        <a:xfrm>
          <a:off x="0" y="0"/>
          <a:ext cx="550766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910A07-7681-4AD0-81FA-A6B2094A8ED8}">
      <dsp:nvSpPr>
        <dsp:cNvPr id="0" name=""/>
        <dsp:cNvSpPr/>
      </dsp:nvSpPr>
      <dsp:spPr>
        <a:xfrm>
          <a:off x="0" y="0"/>
          <a:ext cx="5507665" cy="1363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dirty="0"/>
            <a:t>‘I’d recommend this to all parents looking to support their child in school and to all teachers who want to build a collaborative approach with pupils and parents.’ </a:t>
          </a:r>
        </a:p>
        <a:p>
          <a:pPr marL="0" lvl="0" indent="0" algn="l" defTabSz="711200">
            <a:lnSpc>
              <a:spcPct val="90000"/>
            </a:lnSpc>
            <a:spcBef>
              <a:spcPct val="0"/>
            </a:spcBef>
            <a:spcAft>
              <a:spcPct val="35000"/>
            </a:spcAft>
            <a:buNone/>
          </a:pPr>
          <a:r>
            <a:rPr lang="en-GB" sz="1600" i="1" kern="1200" dirty="0"/>
            <a:t>Richard Nurse, parent and founder of </a:t>
          </a:r>
          <a:r>
            <a:rPr lang="en-GB" sz="1600" i="1" kern="1200" dirty="0" err="1"/>
            <a:t>Picturepath</a:t>
          </a:r>
          <a:r>
            <a:rPr lang="en-GB" sz="1600" i="1" kern="1200" dirty="0"/>
            <a:t>.</a:t>
          </a:r>
          <a:endParaRPr lang="en-US" sz="1600" kern="1200" dirty="0"/>
        </a:p>
      </dsp:txBody>
      <dsp:txXfrm>
        <a:off x="0" y="0"/>
        <a:ext cx="5507665" cy="1363116"/>
      </dsp:txXfrm>
    </dsp:sp>
    <dsp:sp modelId="{00952590-495A-4D5E-A59F-B0D15E7EA624}">
      <dsp:nvSpPr>
        <dsp:cNvPr id="0" name=""/>
        <dsp:cNvSpPr/>
      </dsp:nvSpPr>
      <dsp:spPr>
        <a:xfrm>
          <a:off x="0" y="1363116"/>
          <a:ext cx="550766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FC706E-5F20-48D7-AA51-F09AAD6C6E09}">
      <dsp:nvSpPr>
        <dsp:cNvPr id="0" name=""/>
        <dsp:cNvSpPr/>
      </dsp:nvSpPr>
      <dsp:spPr>
        <a:xfrm>
          <a:off x="0" y="1363116"/>
          <a:ext cx="5507665" cy="1363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dirty="0"/>
            <a:t>‘This book’s grounded, compassionate and practical approach will be a boon for all involved in the education of autistic teenagers. I highly recommend it.’ </a:t>
          </a:r>
        </a:p>
        <a:p>
          <a:pPr marL="0" lvl="0" indent="0" algn="l" defTabSz="711200">
            <a:lnSpc>
              <a:spcPct val="90000"/>
            </a:lnSpc>
            <a:spcBef>
              <a:spcPct val="0"/>
            </a:spcBef>
            <a:spcAft>
              <a:spcPct val="35000"/>
            </a:spcAft>
            <a:buNone/>
          </a:pPr>
          <a:r>
            <a:rPr lang="en-GB" sz="1600" i="1" kern="1200" dirty="0"/>
            <a:t>Mary Myatt, education writer and curator of Myatt and Co.</a:t>
          </a:r>
          <a:endParaRPr lang="en-US" sz="1600" kern="1200" dirty="0"/>
        </a:p>
      </dsp:txBody>
      <dsp:txXfrm>
        <a:off x="0" y="1363116"/>
        <a:ext cx="5507665" cy="1363116"/>
      </dsp:txXfrm>
    </dsp:sp>
    <dsp:sp modelId="{8584A660-E171-45CB-943D-7A9388CA3A48}">
      <dsp:nvSpPr>
        <dsp:cNvPr id="0" name=""/>
        <dsp:cNvSpPr/>
      </dsp:nvSpPr>
      <dsp:spPr>
        <a:xfrm>
          <a:off x="0" y="2726233"/>
          <a:ext cx="550766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E36E05-E285-424D-9C0D-8F6D0D80177B}">
      <dsp:nvSpPr>
        <dsp:cNvPr id="0" name=""/>
        <dsp:cNvSpPr/>
      </dsp:nvSpPr>
      <dsp:spPr>
        <a:xfrm>
          <a:off x="0" y="2726233"/>
          <a:ext cx="5507665" cy="1363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dirty="0"/>
            <a:t>‘This should be essential reading for parents of autistic children who attend a mainstream secondary school. A remarkable achievement.’ </a:t>
          </a:r>
        </a:p>
        <a:p>
          <a:pPr marL="0" lvl="0" indent="0" algn="l" defTabSz="711200">
            <a:lnSpc>
              <a:spcPct val="90000"/>
            </a:lnSpc>
            <a:spcBef>
              <a:spcPct val="0"/>
            </a:spcBef>
            <a:spcAft>
              <a:spcPct val="35000"/>
            </a:spcAft>
            <a:buNone/>
          </a:pPr>
          <a:r>
            <a:rPr lang="en-GB" sz="1600" i="1" kern="1200" dirty="0"/>
            <a:t>Neil Humphrey, Sarah </a:t>
          </a:r>
          <a:r>
            <a:rPr lang="en-GB" sz="1600" i="1" kern="1200" dirty="0" err="1"/>
            <a:t>Fielden</a:t>
          </a:r>
          <a:r>
            <a:rPr lang="en-GB" sz="1600" i="1" kern="1200" dirty="0"/>
            <a:t> Chair: Psychology of Education, University of Manchester.</a:t>
          </a:r>
          <a:endParaRPr lang="en-US" sz="1600" kern="1200" dirty="0"/>
        </a:p>
      </dsp:txBody>
      <dsp:txXfrm>
        <a:off x="0" y="2726233"/>
        <a:ext cx="5507665" cy="1363116"/>
      </dsp:txXfrm>
    </dsp:sp>
    <dsp:sp modelId="{0794DF61-2212-447C-8C31-3B938EDE36F9}">
      <dsp:nvSpPr>
        <dsp:cNvPr id="0" name=""/>
        <dsp:cNvSpPr/>
      </dsp:nvSpPr>
      <dsp:spPr>
        <a:xfrm>
          <a:off x="0" y="4089350"/>
          <a:ext cx="550766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8769AD-9EFB-412C-AD04-F7536526B493}">
      <dsp:nvSpPr>
        <dsp:cNvPr id="0" name=""/>
        <dsp:cNvSpPr/>
      </dsp:nvSpPr>
      <dsp:spPr>
        <a:xfrm>
          <a:off x="0" y="4089350"/>
          <a:ext cx="5507665" cy="1363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dirty="0"/>
            <a:t>‘Drenched in lived experience, this is a superb guide. You’ll learn something new in every chapter.’ </a:t>
          </a:r>
        </a:p>
        <a:p>
          <a:pPr marL="0" lvl="0" indent="0" algn="l" defTabSz="711200">
            <a:lnSpc>
              <a:spcPct val="90000"/>
            </a:lnSpc>
            <a:spcBef>
              <a:spcPct val="0"/>
            </a:spcBef>
            <a:spcAft>
              <a:spcPct val="35000"/>
            </a:spcAft>
            <a:buNone/>
          </a:pPr>
          <a:r>
            <a:rPr lang="en-GB" sz="1600" i="1" kern="1200" dirty="0"/>
            <a:t>Matt </a:t>
          </a:r>
          <a:r>
            <a:rPr lang="en-GB" sz="1600" i="1" kern="1200" dirty="0" err="1"/>
            <a:t>Keer</a:t>
          </a:r>
          <a:r>
            <a:rPr lang="en-GB" sz="1600" i="1" kern="1200" dirty="0"/>
            <a:t>, parent contributor to Special Needs Jungle website.</a:t>
          </a:r>
          <a:endParaRPr lang="en-US" sz="1600" kern="1200" dirty="0"/>
        </a:p>
      </dsp:txBody>
      <dsp:txXfrm>
        <a:off x="0" y="4089350"/>
        <a:ext cx="5507665" cy="1363116"/>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17AE77-7396-404C-A003-C08669C58433}" type="datetimeFigureOut">
              <a:rPr lang="en-GB" smtClean="0"/>
              <a:t>21/06/2023</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70410E-2A7A-49BF-B31A-B0F07C2312CF}" type="slidenum">
              <a:rPr lang="en-GB" smtClean="0"/>
              <a:t>‹#›</a:t>
            </a:fld>
            <a:endParaRPr lang="en-GB" dirty="0"/>
          </a:p>
        </p:txBody>
      </p:sp>
    </p:spTree>
    <p:extLst>
      <p:ext uri="{BB962C8B-B14F-4D97-AF65-F5344CB8AC3E}">
        <p14:creationId xmlns:p14="http://schemas.microsoft.com/office/powerpoint/2010/main" val="2665964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3094049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FA279FC-7A00-A348-9932-2E2B05F88608}" type="slidenum">
              <a:rPr lang="en-US" smtClean="0"/>
              <a:t>‹#›</a:t>
            </a:fld>
            <a:endParaRPr lang="en-US" dirty="0"/>
          </a:p>
        </p:txBody>
      </p:sp>
    </p:spTree>
    <p:extLst>
      <p:ext uri="{BB962C8B-B14F-4D97-AF65-F5344CB8AC3E}">
        <p14:creationId xmlns:p14="http://schemas.microsoft.com/office/powerpoint/2010/main" val="802017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FA279FC-7A00-A348-9932-2E2B05F88608}" type="slidenum">
              <a:rPr lang="en-US" smtClean="0"/>
              <a:t>‹#›</a:t>
            </a:fld>
            <a:endParaRPr lang="en-US" dirty="0"/>
          </a:p>
        </p:txBody>
      </p:sp>
    </p:spTree>
    <p:extLst>
      <p:ext uri="{BB962C8B-B14F-4D97-AF65-F5344CB8AC3E}">
        <p14:creationId xmlns:p14="http://schemas.microsoft.com/office/powerpoint/2010/main" val="2867102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53096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507D4DC-93A8-A947-885D-84594C01E105}" type="datetimeFigureOut">
              <a:rPr lang="en-US" smtClean="0"/>
              <a:t>6/21/2023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FA279FC-7A00-A348-9932-2E2B05F88608}" type="slidenum">
              <a:rPr lang="en-US" smtClean="0"/>
              <a:t>‹#›</a:t>
            </a:fld>
            <a:endParaRPr lang="en-US" dirty="0"/>
          </a:p>
        </p:txBody>
      </p:sp>
    </p:spTree>
    <p:extLst>
      <p:ext uri="{BB962C8B-B14F-4D97-AF65-F5344CB8AC3E}">
        <p14:creationId xmlns:p14="http://schemas.microsoft.com/office/powerpoint/2010/main" val="60353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507D4DC-93A8-A947-885D-84594C01E105}" type="datetimeFigureOut">
              <a:rPr lang="en-US" smtClean="0"/>
              <a:t>6/21/2023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FA279FC-7A00-A348-9932-2E2B05F88608}" type="slidenum">
              <a:rPr lang="en-US" smtClean="0"/>
              <a:t>‹#›</a:t>
            </a:fld>
            <a:endParaRPr lang="en-US" dirty="0"/>
          </a:p>
        </p:txBody>
      </p:sp>
    </p:spTree>
    <p:extLst>
      <p:ext uri="{BB962C8B-B14F-4D97-AF65-F5344CB8AC3E}">
        <p14:creationId xmlns:p14="http://schemas.microsoft.com/office/powerpoint/2010/main" val="1755852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507D4DC-93A8-A947-885D-84594C01E105}" type="datetimeFigureOut">
              <a:rPr lang="en-US" smtClean="0"/>
              <a:t>6/21/2023</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AFA279FC-7A00-A348-9932-2E2B05F88608}" type="slidenum">
              <a:rPr lang="en-US" smtClean="0"/>
              <a:t>‹#›</a:t>
            </a:fld>
            <a:endParaRPr lang="en-US" dirty="0"/>
          </a:p>
        </p:txBody>
      </p:sp>
      <p:sp>
        <p:nvSpPr>
          <p:cNvPr id="11" name="Slide Number Placeholder 5">
            <a:extLst>
              <a:ext uri="{FF2B5EF4-FFF2-40B4-BE49-F238E27FC236}">
                <a16:creationId xmlns:a16="http://schemas.microsoft.com/office/drawing/2014/main" id="{B991BC1B-E4B9-41FF-ACC2-A2692FCA364E}"/>
              </a:ext>
            </a:extLst>
          </p:cNvPr>
          <p:cNvSpPr txBox="1">
            <a:spLocks/>
          </p:cNvSpPr>
          <p:nvPr userDrawn="1"/>
        </p:nvSpPr>
        <p:spPr>
          <a:xfrm>
            <a:off x="5228948" y="6126163"/>
            <a:ext cx="3191522" cy="595313"/>
          </a:xfrm>
          <a:prstGeom prst="rect">
            <a:avLst/>
          </a:prstGeom>
          <a:ln>
            <a:solidFill>
              <a:schemeClr val="tx1"/>
            </a:solidFill>
          </a:ln>
        </p:spPr>
        <p:txBody>
          <a:bodyPr/>
          <a:lstStyle>
            <a:defPPr>
              <a:defRPr lang="en-US"/>
            </a:defPPr>
            <a:lvl1pPr marL="0" algn="ctr" defTabSz="457200" rtl="0" eaLnBrk="1" latinLnBrk="0" hangingPunct="1">
              <a:defRPr sz="2000" kern="1200">
                <a:ln>
                  <a:noFill/>
                </a:ln>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200" dirty="0"/>
              <a:t>#S3Web2</a:t>
            </a:r>
          </a:p>
          <a:p>
            <a:r>
              <a:rPr lang="en-US" dirty="0"/>
              <a:t>@gdmorewood   @StudioIII</a:t>
            </a:r>
          </a:p>
        </p:txBody>
      </p:sp>
    </p:spTree>
    <p:extLst>
      <p:ext uri="{BB962C8B-B14F-4D97-AF65-F5344CB8AC3E}">
        <p14:creationId xmlns:p14="http://schemas.microsoft.com/office/powerpoint/2010/main" val="4154989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5507D4DC-93A8-A947-885D-84594C01E105}" type="datetimeFigureOut">
              <a:rPr lang="en-US" smtClean="0"/>
              <a:t>6/21/2023</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AFA279FC-7A00-A348-9932-2E2B05F88608}" type="slidenum">
              <a:rPr lang="en-US" smtClean="0"/>
              <a:t>‹#›</a:t>
            </a:fld>
            <a:endParaRPr lang="en-US" dirty="0"/>
          </a:p>
        </p:txBody>
      </p:sp>
    </p:spTree>
    <p:extLst>
      <p:ext uri="{BB962C8B-B14F-4D97-AF65-F5344CB8AC3E}">
        <p14:creationId xmlns:p14="http://schemas.microsoft.com/office/powerpoint/2010/main" val="2065272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5507D4DC-93A8-A947-885D-84594C01E105}" type="datetimeFigureOut">
              <a:rPr lang="en-US" smtClean="0"/>
              <a:t>6/21/2023</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FA279FC-7A00-A348-9932-2E2B05F88608}" type="slidenum">
              <a:rPr lang="en-US" smtClean="0"/>
              <a:t>‹#›</a:t>
            </a:fld>
            <a:endParaRPr lang="en-US" dirty="0"/>
          </a:p>
        </p:txBody>
      </p:sp>
    </p:spTree>
    <p:extLst>
      <p:ext uri="{BB962C8B-B14F-4D97-AF65-F5344CB8AC3E}">
        <p14:creationId xmlns:p14="http://schemas.microsoft.com/office/powerpoint/2010/main" val="2970371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507D4DC-93A8-A947-885D-84594C01E105}" type="datetimeFigureOut">
              <a:rPr lang="en-US" smtClean="0"/>
              <a:t>6/21/2023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FA279FC-7A00-A348-9932-2E2B05F88608}" type="slidenum">
              <a:rPr lang="en-US" smtClean="0"/>
              <a:t>‹#›</a:t>
            </a:fld>
            <a:endParaRPr lang="en-US" dirty="0"/>
          </a:p>
        </p:txBody>
      </p:sp>
    </p:spTree>
    <p:extLst>
      <p:ext uri="{BB962C8B-B14F-4D97-AF65-F5344CB8AC3E}">
        <p14:creationId xmlns:p14="http://schemas.microsoft.com/office/powerpoint/2010/main" val="368521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FA279FC-7A00-A348-9932-2E2B05F88608}" type="slidenum">
              <a:rPr lang="en-US" smtClean="0"/>
              <a:t>‹#›</a:t>
            </a:fld>
            <a:endParaRPr lang="en-US" dirty="0"/>
          </a:p>
        </p:txBody>
      </p:sp>
    </p:spTree>
    <p:extLst>
      <p:ext uri="{BB962C8B-B14F-4D97-AF65-F5344CB8AC3E}">
        <p14:creationId xmlns:p14="http://schemas.microsoft.com/office/powerpoint/2010/main" val="156713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6C61F513-806C-44D6-A953-C8BFA6366E89}"/>
              </a:ext>
            </a:extLst>
          </p:cNvPr>
          <p:cNvPicPr>
            <a:picLocks noChangeAspect="1"/>
          </p:cNvPicPr>
          <p:nvPr userDrawn="1"/>
        </p:nvPicPr>
        <p:blipFill>
          <a:blip r:embed="rId14"/>
          <a:stretch>
            <a:fillRect/>
          </a:stretch>
        </p:blipFill>
        <p:spPr>
          <a:xfrm>
            <a:off x="5218402" y="6125195"/>
            <a:ext cx="3206774" cy="847417"/>
          </a:xfrm>
          <a:prstGeom prst="rect">
            <a:avLst/>
          </a:prstGeom>
        </p:spPr>
      </p:pic>
    </p:spTree>
    <p:extLst>
      <p:ext uri="{BB962C8B-B14F-4D97-AF65-F5344CB8AC3E}">
        <p14:creationId xmlns:p14="http://schemas.microsoft.com/office/powerpoint/2010/main" val="2701759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kids.frontiersin.org/articles/10.3389/frym.2021.554875" TargetMode="External"/><Relationship Id="rId2" Type="http://schemas.openxmlformats.org/officeDocument/2006/relationships/hyperlink" Target="http://www.liebertpub.com/doi/10.1089/aut.2020.0083"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cid:16e5c9de27846b25a941" TargetMode="External"/><Relationship Id="rId2" Type="http://schemas.openxmlformats.org/officeDocument/2006/relationships/image" Target="../media/image12.jpeg"/><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ow.ly/CRUF30qe7Xm" TargetMode="External"/><Relationship Id="rId2" Type="http://schemas.openxmlformats.org/officeDocument/2006/relationships/hyperlink" Target="https://t.co/12R5SmyRPr?amp=1" TargetMode="Externa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ow.ly/WJEc30qe80H" TargetMode="External"/><Relationship Id="rId4" Type="http://schemas.openxmlformats.org/officeDocument/2006/relationships/hyperlink" Target="http://ow.ly/VFfP30qe7X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ow.ly/ojdf30qe7H2" TargetMode="External"/><Relationship Id="rId2" Type="http://schemas.openxmlformats.org/officeDocument/2006/relationships/hyperlink" Target="http://ow.ly/h4h030qe7H1" TargetMode="External"/><Relationship Id="rId1" Type="http://schemas.openxmlformats.org/officeDocument/2006/relationships/slideLayout" Target="../slideLayouts/slideLayout2.xml"/><Relationship Id="rId4" Type="http://schemas.openxmlformats.org/officeDocument/2006/relationships/hyperlink" Target="http://ow.ly/zAZ330qe7H0"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ow.ly/KV7750KAlT1"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3.xml.rels><?xml version="1.0" encoding="UTF-8" standalone="yes"?>
<Relationships xmlns="http://schemas.openxmlformats.org/package/2006/relationships"><Relationship Id="rId3" Type="http://schemas.openxmlformats.org/officeDocument/2006/relationships/hyperlink" Target="https://t.co/Q2EfBU1Nle?amp=1" TargetMode="External"/><Relationship Id="rId2" Type="http://schemas.openxmlformats.org/officeDocument/2006/relationships/hyperlink" Target="https://t.co/p9AIA38skl?amp=1" TargetMode="External"/><Relationship Id="rId1" Type="http://schemas.openxmlformats.org/officeDocument/2006/relationships/slideLayout" Target="../slideLayouts/slideLayout2.xml"/><Relationship Id="rId6" Type="http://schemas.openxmlformats.org/officeDocument/2006/relationships/hyperlink" Target="https://t.co/XP1fvpvy8a?amp=1" TargetMode="External"/><Relationship Id="rId5" Type="http://schemas.openxmlformats.org/officeDocument/2006/relationships/hyperlink" Target="https://t.co/q3axLFlR3b?amp=1" TargetMode="External"/><Relationship Id="rId4" Type="http://schemas.openxmlformats.org/officeDocument/2006/relationships/hyperlink" Target="https://twitter.com/hashtag/SENCology?src=hashtag_click"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3.xml.rels><?xml version="1.0" encoding="UTF-8" standalone="yes"?>
<Relationships xmlns="http://schemas.openxmlformats.org/package/2006/relationships"><Relationship Id="rId3" Type="http://schemas.openxmlformats.org/officeDocument/2006/relationships/hyperlink" Target="http://www.studio3.org/so/d5OUpnBWt?languageTag=en" TargetMode="External"/><Relationship Id="rId7" Type="http://schemas.openxmlformats.org/officeDocument/2006/relationships/hyperlink" Target="https://blog.optimus-education.com/categories/sencology" TargetMode="External"/><Relationship Id="rId2" Type="http://schemas.openxmlformats.org/officeDocument/2006/relationships/hyperlink" Target="http://www.studio3.org/free-webinars" TargetMode="External"/><Relationship Id="rId1" Type="http://schemas.openxmlformats.org/officeDocument/2006/relationships/slideLayout" Target="../slideLayouts/slideLayout2.xml"/><Relationship Id="rId6" Type="http://schemas.openxmlformats.org/officeDocument/2006/relationships/hyperlink" Target="http://www.gdmorewood.com/category/books-videos/videos/" TargetMode="External"/><Relationship Id="rId5" Type="http://schemas.openxmlformats.org/officeDocument/2006/relationships/hyperlink" Target="http://www.studio3.org/low-arousal-online" TargetMode="External"/><Relationship Id="rId4" Type="http://schemas.openxmlformats.org/officeDocument/2006/relationships/hyperlink" Target="http://www.studio3.org/laser-online"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3CD8AC-B160-4C07-A2FA-829CAC80F277}"/>
              </a:ext>
            </a:extLst>
          </p:cNvPr>
          <p:cNvSpPr/>
          <p:nvPr/>
        </p:nvSpPr>
        <p:spPr>
          <a:xfrm>
            <a:off x="5131293" y="6125592"/>
            <a:ext cx="3817398" cy="73240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F5283F42-0309-417B-A66D-CF4241770052}"/>
              </a:ext>
            </a:extLst>
          </p:cNvPr>
          <p:cNvSpPr txBox="1">
            <a:spLocks/>
          </p:cNvSpPr>
          <p:nvPr/>
        </p:nvSpPr>
        <p:spPr>
          <a:xfrm>
            <a:off x="756821" y="5739579"/>
            <a:ext cx="7772400" cy="1069853"/>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500" dirty="0">
                <a:solidFill>
                  <a:srgbClr val="F2F2F2"/>
                </a:solidFill>
              </a:rPr>
              <a:t>Gareth D Morewood</a:t>
            </a:r>
          </a:p>
        </p:txBody>
      </p:sp>
      <p:sp>
        <p:nvSpPr>
          <p:cNvPr id="8" name="Title 1">
            <a:extLst>
              <a:ext uri="{FF2B5EF4-FFF2-40B4-BE49-F238E27FC236}">
                <a16:creationId xmlns:a16="http://schemas.microsoft.com/office/drawing/2014/main" id="{C02D215F-F941-D801-7775-9DB8C78F1F55}"/>
              </a:ext>
            </a:extLst>
          </p:cNvPr>
          <p:cNvSpPr txBox="1">
            <a:spLocks/>
          </p:cNvSpPr>
          <p:nvPr/>
        </p:nvSpPr>
        <p:spPr>
          <a:xfrm>
            <a:off x="368109" y="4786054"/>
            <a:ext cx="8580582" cy="1146532"/>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ctr"/>
            <a:r>
              <a:rPr lang="en-GB" sz="4400" b="0" i="0" dirty="0">
                <a:solidFill>
                  <a:srgbClr val="FFFFFF"/>
                </a:solidFill>
                <a:effectLst/>
                <a:latin typeface="proxima-n-w01-reg"/>
              </a:rPr>
              <a:t>Understanding Stress and Coping </a:t>
            </a:r>
          </a:p>
          <a:p>
            <a:pPr algn="ctr"/>
            <a:r>
              <a:rPr lang="en-GB" sz="4400" b="0" i="0" dirty="0">
                <a:solidFill>
                  <a:srgbClr val="FFFFFF"/>
                </a:solidFill>
                <a:effectLst/>
                <a:latin typeface="proxima-n-w01-reg"/>
              </a:rPr>
              <a:t>A Whole-School Approach</a:t>
            </a:r>
            <a:endParaRPr lang="en-GB" sz="4400" dirty="0">
              <a:solidFill>
                <a:schemeClr val="bg1"/>
              </a:solidFill>
            </a:endParaRPr>
          </a:p>
        </p:txBody>
      </p:sp>
      <p:sp>
        <p:nvSpPr>
          <p:cNvPr id="2" name="Title 1">
            <a:extLst>
              <a:ext uri="{FF2B5EF4-FFF2-40B4-BE49-F238E27FC236}">
                <a16:creationId xmlns:a16="http://schemas.microsoft.com/office/drawing/2014/main" id="{D9F67856-35EB-FB29-893E-A0864DB1EBB1}"/>
              </a:ext>
            </a:extLst>
          </p:cNvPr>
          <p:cNvSpPr>
            <a:spLocks noGrp="1"/>
          </p:cNvSpPr>
          <p:nvPr>
            <p:ph type="ctrTitle"/>
          </p:nvPr>
        </p:nvSpPr>
        <p:spPr>
          <a:xfrm>
            <a:off x="1" y="152084"/>
            <a:ext cx="9122744" cy="966336"/>
          </a:xfrm>
        </p:spPr>
        <p:txBody>
          <a:bodyPr>
            <a:noAutofit/>
          </a:bodyPr>
          <a:lstStyle/>
          <a:p>
            <a:r>
              <a:rPr lang="en-GB" sz="3600" b="0" dirty="0">
                <a:solidFill>
                  <a:srgbClr val="FFFFFF"/>
                </a:solidFill>
                <a:effectLst/>
                <a:latin typeface="+mn-lt"/>
              </a:rPr>
              <a:t>Bryanston Education Summit – 07 June 23</a:t>
            </a:r>
            <a:endParaRPr lang="en-US" sz="3600" dirty="0">
              <a:solidFill>
                <a:schemeClr val="bg1"/>
              </a:solidFill>
              <a:latin typeface="+mn-lt"/>
            </a:endParaRPr>
          </a:p>
        </p:txBody>
      </p:sp>
    </p:spTree>
    <p:extLst>
      <p:ext uri="{BB962C8B-B14F-4D97-AF65-F5344CB8AC3E}">
        <p14:creationId xmlns:p14="http://schemas.microsoft.com/office/powerpoint/2010/main" val="2295458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5BC485-020D-40AC-8232-08D51C726CB5}"/>
              </a:ext>
            </a:extLst>
          </p:cNvPr>
          <p:cNvPicPr>
            <a:picLocks noChangeAspect="1"/>
          </p:cNvPicPr>
          <p:nvPr/>
        </p:nvPicPr>
        <p:blipFill>
          <a:blip r:embed="rId2"/>
          <a:stretch>
            <a:fillRect/>
          </a:stretch>
        </p:blipFill>
        <p:spPr>
          <a:xfrm>
            <a:off x="736084" y="922868"/>
            <a:ext cx="7671832" cy="5012263"/>
          </a:xfrm>
          <a:prstGeom prst="rect">
            <a:avLst/>
          </a:prstGeom>
        </p:spPr>
      </p:pic>
    </p:spTree>
    <p:extLst>
      <p:ext uri="{BB962C8B-B14F-4D97-AF65-F5344CB8AC3E}">
        <p14:creationId xmlns:p14="http://schemas.microsoft.com/office/powerpoint/2010/main" val="987101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D27D19-9F7A-4DE3-9012-B376F03098D8}"/>
              </a:ext>
            </a:extLst>
          </p:cNvPr>
          <p:cNvPicPr>
            <a:picLocks noChangeAspect="1"/>
          </p:cNvPicPr>
          <p:nvPr/>
        </p:nvPicPr>
        <p:blipFill>
          <a:blip r:embed="rId2"/>
          <a:stretch>
            <a:fillRect/>
          </a:stretch>
        </p:blipFill>
        <p:spPr>
          <a:xfrm>
            <a:off x="618110" y="843379"/>
            <a:ext cx="7602475" cy="5068317"/>
          </a:xfrm>
          <a:prstGeom prst="rect">
            <a:avLst/>
          </a:prstGeom>
        </p:spPr>
      </p:pic>
    </p:spTree>
    <p:extLst>
      <p:ext uri="{BB962C8B-B14F-4D97-AF65-F5344CB8AC3E}">
        <p14:creationId xmlns:p14="http://schemas.microsoft.com/office/powerpoint/2010/main" val="911356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2CF404-6C25-4F5B-AF71-2D583C6B9089}"/>
              </a:ext>
            </a:extLst>
          </p:cNvPr>
          <p:cNvPicPr>
            <a:picLocks noChangeAspect="1"/>
          </p:cNvPicPr>
          <p:nvPr/>
        </p:nvPicPr>
        <p:blipFill>
          <a:blip r:embed="rId2"/>
          <a:stretch>
            <a:fillRect/>
          </a:stretch>
        </p:blipFill>
        <p:spPr>
          <a:xfrm>
            <a:off x="618783" y="843379"/>
            <a:ext cx="7856663" cy="5118347"/>
          </a:xfrm>
          <a:prstGeom prst="rect">
            <a:avLst/>
          </a:prstGeom>
        </p:spPr>
      </p:pic>
    </p:spTree>
    <p:extLst>
      <p:ext uri="{BB962C8B-B14F-4D97-AF65-F5344CB8AC3E}">
        <p14:creationId xmlns:p14="http://schemas.microsoft.com/office/powerpoint/2010/main" val="2508848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ADE35A-F39F-4564-9D00-2D164CCB5500}"/>
              </a:ext>
            </a:extLst>
          </p:cNvPr>
          <p:cNvPicPr>
            <a:picLocks noChangeAspect="1"/>
          </p:cNvPicPr>
          <p:nvPr/>
        </p:nvPicPr>
        <p:blipFill>
          <a:blip r:embed="rId2"/>
          <a:stretch>
            <a:fillRect/>
          </a:stretch>
        </p:blipFill>
        <p:spPr>
          <a:xfrm>
            <a:off x="1312415" y="872263"/>
            <a:ext cx="6519169" cy="5113473"/>
          </a:xfrm>
          <a:prstGeom prst="rect">
            <a:avLst/>
          </a:prstGeom>
        </p:spPr>
      </p:pic>
    </p:spTree>
    <p:extLst>
      <p:ext uri="{BB962C8B-B14F-4D97-AF65-F5344CB8AC3E}">
        <p14:creationId xmlns:p14="http://schemas.microsoft.com/office/powerpoint/2010/main" val="3562108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32960E-F391-4D71-A608-E6A3190EF4DA}"/>
              </a:ext>
            </a:extLst>
          </p:cNvPr>
          <p:cNvSpPr>
            <a:spLocks noGrp="1"/>
          </p:cNvSpPr>
          <p:nvPr>
            <p:ph idx="1"/>
          </p:nvPr>
        </p:nvSpPr>
        <p:spPr>
          <a:xfrm>
            <a:off x="68580" y="812800"/>
            <a:ext cx="9006840" cy="5186680"/>
          </a:xfrm>
        </p:spPr>
        <p:txBody>
          <a:bodyPr>
            <a:normAutofit/>
          </a:bodyPr>
          <a:lstStyle/>
          <a:p>
            <a:pPr marL="0" indent="0">
              <a:buNone/>
            </a:pPr>
            <a:r>
              <a:rPr lang="en-GB" b="1" i="0" dirty="0">
                <a:solidFill>
                  <a:srgbClr val="0F1419"/>
                </a:solidFill>
                <a:effectLst/>
                <a:latin typeface="-apple-system"/>
              </a:rPr>
              <a:t>“Masking Is Life”: Experiences of Masking in Autistic and </a:t>
            </a:r>
            <a:r>
              <a:rPr lang="en-GB" b="1" i="0" dirty="0" err="1">
                <a:solidFill>
                  <a:srgbClr val="0F1419"/>
                </a:solidFill>
                <a:effectLst/>
                <a:latin typeface="-apple-system"/>
              </a:rPr>
              <a:t>Nonautistic</a:t>
            </a:r>
            <a:r>
              <a:rPr lang="en-GB" b="1" i="0" dirty="0">
                <a:solidFill>
                  <a:srgbClr val="0F1419"/>
                </a:solidFill>
                <a:effectLst/>
                <a:latin typeface="-apple-system"/>
              </a:rPr>
              <a:t> Adults. Autism in Adulthood</a:t>
            </a:r>
          </a:p>
          <a:p>
            <a:pPr marL="0" indent="0">
              <a:buNone/>
            </a:pPr>
            <a:r>
              <a:rPr lang="en-GB" dirty="0">
                <a:hlinkClick r:id="rId2"/>
              </a:rPr>
              <a:t>www.liebertpub.com/doi/10.1089/aut.2020.0083</a:t>
            </a:r>
            <a:endParaRPr lang="en-GB" dirty="0"/>
          </a:p>
          <a:p>
            <a:pPr marL="0" indent="0">
              <a:buNone/>
            </a:pPr>
            <a:endParaRPr lang="en-GB" dirty="0"/>
          </a:p>
          <a:p>
            <a:pPr marL="0" indent="0">
              <a:buNone/>
            </a:pPr>
            <a:r>
              <a:rPr lang="en-GB" b="1" i="0" dirty="0">
                <a:effectLst/>
                <a:latin typeface="MuseoSans"/>
              </a:rPr>
              <a:t>Double Empathy: Why Autistic People Are Often Misunderstood</a:t>
            </a:r>
          </a:p>
          <a:p>
            <a:pPr marL="0" indent="0">
              <a:buNone/>
            </a:pPr>
            <a:r>
              <a:rPr lang="en-GB" dirty="0">
                <a:hlinkClick r:id="rId3"/>
              </a:rPr>
              <a:t>Double Empathy: Why Autistic People Are Often Misunderstood · Frontiers for Young Minds (frontiersin.org)</a:t>
            </a:r>
            <a:r>
              <a:rPr lang="en-GB" dirty="0"/>
              <a:t> </a:t>
            </a:r>
          </a:p>
          <a:p>
            <a:pPr marL="0" indent="0">
              <a:buNone/>
            </a:pPr>
            <a:endParaRPr lang="en-GB" dirty="0"/>
          </a:p>
        </p:txBody>
      </p:sp>
    </p:spTree>
    <p:extLst>
      <p:ext uri="{BB962C8B-B14F-4D97-AF65-F5344CB8AC3E}">
        <p14:creationId xmlns:p14="http://schemas.microsoft.com/office/powerpoint/2010/main" val="1882921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1 - Autistic and non-autistic people can find it difficult to understand each other.">
            <a:extLst>
              <a:ext uri="{FF2B5EF4-FFF2-40B4-BE49-F238E27FC236}">
                <a16:creationId xmlns:a16="http://schemas.microsoft.com/office/drawing/2014/main" id="{878435C3-2353-4733-9F0F-9AA4626394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96" y="690880"/>
            <a:ext cx="9064808" cy="5364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384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5096" y="1113838"/>
            <a:ext cx="8663234" cy="4783262"/>
          </a:xfrm>
        </p:spPr>
        <p:txBody>
          <a:bodyPr>
            <a:normAutofit/>
          </a:bodyPr>
          <a:lstStyle/>
          <a:p>
            <a:pPr marL="342900" indent="-342900">
              <a:buClrTx/>
              <a:buSzPct val="75000"/>
            </a:pPr>
            <a:r>
              <a:rPr lang="en-GB" sz="2500" dirty="0"/>
              <a:t>We also know that challenging behaviour often occurs when someone experiences a high intensity of affect. </a:t>
            </a:r>
          </a:p>
          <a:p>
            <a:pPr marL="0" indent="0">
              <a:buClrTx/>
              <a:buSzPct val="75000"/>
              <a:buNone/>
            </a:pPr>
            <a:endParaRPr lang="en-GB" sz="1000" dirty="0"/>
          </a:p>
          <a:p>
            <a:pPr marL="342900" indent="-342900">
              <a:buClrTx/>
              <a:buSzPct val="75000"/>
            </a:pPr>
            <a:r>
              <a:rPr lang="en-GB" sz="2500" b="1" dirty="0"/>
              <a:t>Nobody fights when they are relaxed and easy-going. </a:t>
            </a:r>
          </a:p>
          <a:p>
            <a:pPr marL="0" indent="0">
              <a:buClrTx/>
              <a:buSzPct val="75000"/>
              <a:buNone/>
            </a:pPr>
            <a:endParaRPr lang="en-GB" sz="1000" b="1" dirty="0"/>
          </a:p>
          <a:p>
            <a:pPr marL="342900" indent="-342900">
              <a:buClrTx/>
              <a:buSzPct val="75000"/>
            </a:pPr>
            <a:r>
              <a:rPr lang="en-GB" sz="2500" dirty="0"/>
              <a:t>Calm and self-control is connected, and we want the service-user or child to be in control of him- or herself, so that they can cooperate and work *with* - in partnership. </a:t>
            </a:r>
          </a:p>
          <a:p>
            <a:pPr marL="342900" indent="-342900">
              <a:buClrTx/>
              <a:buSzPct val="75000"/>
              <a:defRPr sz="2500"/>
            </a:pPr>
            <a:r>
              <a:rPr lang="en-GB" sz="2500" dirty="0"/>
              <a:t>Physiological arousal can be strongly linked to the construct of stress (McDonnell et al, 2014).</a:t>
            </a:r>
          </a:p>
          <a:p>
            <a:pPr marL="342900" indent="-342900">
              <a:buClrTx/>
              <a:buSzPct val="75000"/>
              <a:defRPr sz="2500"/>
            </a:pPr>
            <a:r>
              <a:rPr lang="en-GB" sz="2500" dirty="0"/>
              <a:t>Arousal and stress are considered to be important in the regulation of emotion (Reich &amp; Zautra, 2002).</a:t>
            </a:r>
          </a:p>
          <a:p>
            <a:pPr marL="109728" indent="0">
              <a:buNone/>
            </a:pPr>
            <a:endParaRPr lang="en-GB" sz="2500" dirty="0"/>
          </a:p>
        </p:txBody>
      </p:sp>
      <p:sp>
        <p:nvSpPr>
          <p:cNvPr id="4" name="Title 2">
            <a:extLst>
              <a:ext uri="{FF2B5EF4-FFF2-40B4-BE49-F238E27FC236}">
                <a16:creationId xmlns:a16="http://schemas.microsoft.com/office/drawing/2014/main" id="{2C5510C3-A090-4C52-AA90-E755D6ED940B}"/>
              </a:ext>
            </a:extLst>
          </p:cNvPr>
          <p:cNvSpPr>
            <a:spLocks noGrp="1"/>
          </p:cNvSpPr>
          <p:nvPr>
            <p:ph type="title"/>
          </p:nvPr>
        </p:nvSpPr>
        <p:spPr>
          <a:xfrm>
            <a:off x="348792" y="28384"/>
            <a:ext cx="8229600" cy="640919"/>
          </a:xfrm>
        </p:spPr>
        <p:txBody>
          <a:bodyPr>
            <a:normAutofit/>
          </a:bodyPr>
          <a:lstStyle/>
          <a:p>
            <a:r>
              <a:rPr lang="en-GB" sz="3000" b="1" dirty="0">
                <a:solidFill>
                  <a:schemeClr val="bg1"/>
                </a:solidFill>
                <a:effectLst/>
              </a:rPr>
              <a:t>The Notion of Low Arousal</a:t>
            </a:r>
          </a:p>
        </p:txBody>
      </p:sp>
    </p:spTree>
    <p:extLst>
      <p:ext uri="{BB962C8B-B14F-4D97-AF65-F5344CB8AC3E}">
        <p14:creationId xmlns:p14="http://schemas.microsoft.com/office/powerpoint/2010/main" val="1907077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6817" y="1059756"/>
            <a:ext cx="8663232" cy="5760640"/>
          </a:xfrm>
        </p:spPr>
        <p:txBody>
          <a:bodyPr>
            <a:normAutofit/>
          </a:bodyPr>
          <a:lstStyle/>
          <a:p>
            <a:pPr>
              <a:buClrTx/>
              <a:buSzPct val="75000"/>
              <a:buNone/>
            </a:pPr>
            <a:r>
              <a:rPr lang="en-GB" sz="2500" dirty="0"/>
              <a:t>Some of the key messages for consideration in developing an </a:t>
            </a:r>
          </a:p>
          <a:p>
            <a:pPr>
              <a:buClrTx/>
              <a:buSzPct val="75000"/>
              <a:buNone/>
            </a:pPr>
            <a:r>
              <a:rPr lang="en-GB" sz="2500" dirty="0"/>
              <a:t>approach schools and communities are:</a:t>
            </a:r>
          </a:p>
          <a:p>
            <a:pPr>
              <a:buClrTx/>
              <a:buSzPct val="75000"/>
              <a:buNone/>
            </a:pPr>
            <a:endParaRPr lang="en-GB" sz="1500" dirty="0"/>
          </a:p>
          <a:p>
            <a:pPr marL="742950" lvl="2" indent="-342900">
              <a:buSzPct val="75000"/>
            </a:pPr>
            <a:r>
              <a:rPr lang="en-GB" sz="2500" dirty="0"/>
              <a:t>an evidence base isn’t always vital; something that works with only 5% of the population can still be incredibly useful – </a:t>
            </a:r>
            <a:r>
              <a:rPr lang="en-GB" sz="2500" b="1" dirty="0"/>
              <a:t>personalisation</a:t>
            </a:r>
            <a:endParaRPr lang="en-GB" sz="2500" dirty="0"/>
          </a:p>
          <a:p>
            <a:pPr marL="742950" lvl="2" indent="-342900">
              <a:buSzPct val="75000"/>
            </a:pPr>
            <a:r>
              <a:rPr lang="en-GB" sz="2500" dirty="0"/>
              <a:t>organisational changes cannot be affected in a zero tolerance policy – a need for </a:t>
            </a:r>
            <a:r>
              <a:rPr lang="en-GB" sz="2500" b="1" dirty="0"/>
              <a:t>flexibility and reasonable adjustments</a:t>
            </a:r>
            <a:endParaRPr lang="en-GB" sz="2500" dirty="0"/>
          </a:p>
          <a:p>
            <a:pPr marL="742950" lvl="2" indent="-342900">
              <a:buSzPct val="75000"/>
            </a:pPr>
            <a:r>
              <a:rPr lang="en-GB" sz="2500" dirty="0"/>
              <a:t>you need the appropriate tools to do the job – </a:t>
            </a:r>
            <a:r>
              <a:rPr lang="en-GB" sz="2500" b="1" dirty="0"/>
              <a:t>training and development is essential</a:t>
            </a:r>
            <a:endParaRPr lang="en-GB" sz="2500" dirty="0"/>
          </a:p>
          <a:p>
            <a:endParaRPr lang="en-GB" sz="2500" dirty="0"/>
          </a:p>
        </p:txBody>
      </p:sp>
      <p:sp>
        <p:nvSpPr>
          <p:cNvPr id="3" name="Title 2">
            <a:extLst>
              <a:ext uri="{FF2B5EF4-FFF2-40B4-BE49-F238E27FC236}">
                <a16:creationId xmlns:a16="http://schemas.microsoft.com/office/drawing/2014/main" id="{98FEDC2F-ED4B-4C7E-B42E-E4FD792F92B8}"/>
              </a:ext>
            </a:extLst>
          </p:cNvPr>
          <p:cNvSpPr>
            <a:spLocks noGrp="1"/>
          </p:cNvSpPr>
          <p:nvPr>
            <p:ph type="title"/>
          </p:nvPr>
        </p:nvSpPr>
        <p:spPr>
          <a:xfrm>
            <a:off x="348792" y="18854"/>
            <a:ext cx="8229600" cy="688157"/>
          </a:xfrm>
        </p:spPr>
        <p:txBody>
          <a:bodyPr>
            <a:normAutofit/>
          </a:bodyPr>
          <a:lstStyle/>
          <a:p>
            <a:r>
              <a:rPr lang="en-GB" sz="3000" b="1" dirty="0">
                <a:solidFill>
                  <a:schemeClr val="bg1"/>
                </a:solidFill>
                <a:effectLst/>
              </a:rPr>
              <a:t>Key messages</a:t>
            </a:r>
          </a:p>
        </p:txBody>
      </p:sp>
    </p:spTree>
    <p:extLst>
      <p:ext uri="{BB962C8B-B14F-4D97-AF65-F5344CB8AC3E}">
        <p14:creationId xmlns:p14="http://schemas.microsoft.com/office/powerpoint/2010/main" val="1335871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854638-0BDA-4183-932E-621E8EB0594B}"/>
              </a:ext>
            </a:extLst>
          </p:cNvPr>
          <p:cNvSpPr>
            <a:spLocks noGrp="1"/>
          </p:cNvSpPr>
          <p:nvPr>
            <p:ph type="title"/>
          </p:nvPr>
        </p:nvSpPr>
        <p:spPr>
          <a:xfrm>
            <a:off x="113122" y="-77832"/>
            <a:ext cx="8898903" cy="897963"/>
          </a:xfrm>
        </p:spPr>
        <p:txBody>
          <a:bodyPr vert="horz">
            <a:normAutofit/>
          </a:bodyPr>
          <a:lstStyle/>
          <a:p>
            <a:r>
              <a:rPr lang="en-GB" sz="3000" b="1" dirty="0">
                <a:solidFill>
                  <a:schemeClr val="bg1"/>
                </a:solidFill>
              </a:rPr>
              <a:t>Starting With Your Own Stress is Essential</a:t>
            </a:r>
          </a:p>
        </p:txBody>
      </p:sp>
      <p:sp>
        <p:nvSpPr>
          <p:cNvPr id="4" name="Content Placeholder 3">
            <a:extLst>
              <a:ext uri="{FF2B5EF4-FFF2-40B4-BE49-F238E27FC236}">
                <a16:creationId xmlns:a16="http://schemas.microsoft.com/office/drawing/2014/main" id="{D0188F75-DAD9-4E24-AEBB-482FE657BCD1}"/>
              </a:ext>
            </a:extLst>
          </p:cNvPr>
          <p:cNvSpPr>
            <a:spLocks noGrp="1"/>
          </p:cNvSpPr>
          <p:nvPr>
            <p:ph idx="1"/>
          </p:nvPr>
        </p:nvSpPr>
        <p:spPr>
          <a:xfrm>
            <a:off x="254524" y="1200907"/>
            <a:ext cx="8540684" cy="4417468"/>
          </a:xfrm>
        </p:spPr>
        <p:txBody>
          <a:bodyPr vert="horz">
            <a:normAutofit lnSpcReduction="10000"/>
          </a:bodyPr>
          <a:lstStyle/>
          <a:p>
            <a:pPr marL="0" indent="0">
              <a:buNone/>
            </a:pPr>
            <a:r>
              <a:rPr lang="en-GB" sz="2800" dirty="0"/>
              <a:t>Good arousal reduction strategies focus on our own arousal as well as our pupils/children/relatives.</a:t>
            </a:r>
          </a:p>
          <a:p>
            <a:pPr>
              <a:buNone/>
            </a:pPr>
            <a:endParaRPr lang="en-GB" sz="2800" dirty="0"/>
          </a:p>
          <a:p>
            <a:pPr>
              <a:buNone/>
            </a:pPr>
            <a:r>
              <a:rPr lang="en-GB" sz="2800" dirty="0"/>
              <a:t>Two (three) key aspects of arousal regulation include:</a:t>
            </a:r>
          </a:p>
          <a:p>
            <a:pPr>
              <a:buNone/>
            </a:pPr>
            <a:endParaRPr lang="en-GB" sz="2800" dirty="0"/>
          </a:p>
          <a:p>
            <a:pPr marL="800100" lvl="5" indent="-342900"/>
            <a:r>
              <a:rPr lang="en-GB" sz="2800" dirty="0"/>
              <a:t>(Mindfulness)</a:t>
            </a:r>
          </a:p>
          <a:p>
            <a:pPr marL="800100" lvl="5" indent="-342900"/>
            <a:r>
              <a:rPr lang="en-GB" sz="2800" dirty="0"/>
              <a:t>Increased cardiac exercise</a:t>
            </a:r>
          </a:p>
          <a:p>
            <a:pPr marL="800100" lvl="5" indent="-342900"/>
            <a:r>
              <a:rPr lang="en-GB" sz="2800" dirty="0"/>
              <a:t>Achieving and encouraging flow states 					(‘tune in’ and ‘tune out’) </a:t>
            </a:r>
          </a:p>
        </p:txBody>
      </p:sp>
    </p:spTree>
    <p:extLst>
      <p:ext uri="{BB962C8B-B14F-4D97-AF65-F5344CB8AC3E}">
        <p14:creationId xmlns:p14="http://schemas.microsoft.com/office/powerpoint/2010/main" val="1575139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6e5c9de27846b25a941">
            <a:extLst>
              <a:ext uri="{FF2B5EF4-FFF2-40B4-BE49-F238E27FC236}">
                <a16:creationId xmlns:a16="http://schemas.microsoft.com/office/drawing/2014/main" id="{3182A672-1FE8-4408-A259-52B02A03C70C}"/>
              </a:ext>
            </a:extLst>
          </p:cNvPr>
          <p:cNvPicPr/>
          <p:nvPr/>
        </p:nvPicPr>
        <p:blipFill rotWithShape="1">
          <a:blip r:embed="rId2" r:link="rId3">
            <a:extLst>
              <a:ext uri="{28A0092B-C50C-407E-A947-70E740481C1C}">
                <a14:useLocalDpi xmlns:a14="http://schemas.microsoft.com/office/drawing/2010/main" val="0"/>
              </a:ext>
            </a:extLst>
          </a:blip>
          <a:srcRect/>
          <a:stretch>
            <a:fillRect/>
          </a:stretch>
        </p:blipFill>
        <p:spPr bwMode="auto">
          <a:xfrm>
            <a:off x="1267904" y="954468"/>
            <a:ext cx="6608191" cy="4949063"/>
          </a:xfrm>
          <a:prstGeom prst="rect">
            <a:avLst/>
          </a:prstGeom>
          <a:noFill/>
        </p:spPr>
      </p:pic>
      <p:pic>
        <p:nvPicPr>
          <p:cNvPr id="2" name="Picture 1">
            <a:extLst>
              <a:ext uri="{FF2B5EF4-FFF2-40B4-BE49-F238E27FC236}">
                <a16:creationId xmlns:a16="http://schemas.microsoft.com/office/drawing/2014/main" id="{5D64720C-2B06-477E-AB35-1A94D465DBD9}"/>
              </a:ext>
            </a:extLst>
          </p:cNvPr>
          <p:cNvPicPr>
            <a:picLocks noChangeAspect="1"/>
          </p:cNvPicPr>
          <p:nvPr/>
        </p:nvPicPr>
        <p:blipFill>
          <a:blip r:embed="rId4"/>
          <a:stretch>
            <a:fillRect/>
          </a:stretch>
        </p:blipFill>
        <p:spPr>
          <a:xfrm>
            <a:off x="1474962" y="0"/>
            <a:ext cx="6194073" cy="816935"/>
          </a:xfrm>
          <a:prstGeom prst="rect">
            <a:avLst/>
          </a:prstGeom>
        </p:spPr>
      </p:pic>
    </p:spTree>
    <p:extLst>
      <p:ext uri="{BB962C8B-B14F-4D97-AF65-F5344CB8AC3E}">
        <p14:creationId xmlns:p14="http://schemas.microsoft.com/office/powerpoint/2010/main" val="2061215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D0AC5-6849-4CA8-8DFF-B4F76E950513}"/>
              </a:ext>
            </a:extLst>
          </p:cNvPr>
          <p:cNvSpPr>
            <a:spLocks noGrp="1"/>
          </p:cNvSpPr>
          <p:nvPr>
            <p:ph type="title"/>
          </p:nvPr>
        </p:nvSpPr>
        <p:spPr>
          <a:xfrm>
            <a:off x="0" y="-38183"/>
            <a:ext cx="9143999" cy="770020"/>
          </a:xfrm>
        </p:spPr>
        <p:txBody>
          <a:bodyPr>
            <a:normAutofit/>
          </a:bodyPr>
          <a:lstStyle/>
          <a:p>
            <a:r>
              <a:rPr lang="en-GB" dirty="0">
                <a:solidFill>
                  <a:schemeClr val="bg1"/>
                </a:solidFill>
              </a:rPr>
              <a:t>Assumptions …</a:t>
            </a:r>
          </a:p>
        </p:txBody>
      </p:sp>
      <p:sp>
        <p:nvSpPr>
          <p:cNvPr id="5" name="Content Placeholder 4">
            <a:extLst>
              <a:ext uri="{FF2B5EF4-FFF2-40B4-BE49-F238E27FC236}">
                <a16:creationId xmlns:a16="http://schemas.microsoft.com/office/drawing/2014/main" id="{0882DCAE-D8DB-4893-84CC-D7478D0CEB9B}"/>
              </a:ext>
            </a:extLst>
          </p:cNvPr>
          <p:cNvSpPr>
            <a:spLocks noGrp="1"/>
          </p:cNvSpPr>
          <p:nvPr>
            <p:ph idx="1"/>
          </p:nvPr>
        </p:nvSpPr>
        <p:spPr>
          <a:xfrm>
            <a:off x="350666" y="1443109"/>
            <a:ext cx="8686801" cy="4525963"/>
          </a:xfrm>
        </p:spPr>
        <p:txBody>
          <a:bodyPr/>
          <a:lstStyle/>
          <a:p>
            <a:r>
              <a:rPr lang="en-GB" dirty="0"/>
              <a:t>Viewing a person as always a) in control &amp; b) they are aware is a dangerous combination.</a:t>
            </a:r>
          </a:p>
          <a:p>
            <a:endParaRPr lang="en-GB" dirty="0"/>
          </a:p>
          <a:p>
            <a:r>
              <a:rPr lang="en-GB" dirty="0"/>
              <a:t>Seeing people as distressed and traumatised can </a:t>
            </a:r>
            <a:r>
              <a:rPr lang="en-GB" dirty="0">
                <a:solidFill>
                  <a:schemeClr val="accent1"/>
                </a:solidFill>
              </a:rPr>
              <a:t>#flipthenarrative </a:t>
            </a:r>
            <a:r>
              <a:rPr lang="en-GB" dirty="0"/>
              <a:t>on how we interact with these individuals in crisis situations – but also how we ‘set up’ learning – being pro-active is key!</a:t>
            </a:r>
          </a:p>
          <a:p>
            <a:endParaRPr lang="en-GB" dirty="0"/>
          </a:p>
        </p:txBody>
      </p:sp>
    </p:spTree>
    <p:extLst>
      <p:ext uri="{BB962C8B-B14F-4D97-AF65-F5344CB8AC3E}">
        <p14:creationId xmlns:p14="http://schemas.microsoft.com/office/powerpoint/2010/main" val="786345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1021"/>
            <a:ext cx="7772400" cy="624734"/>
          </a:xfrm>
        </p:spPr>
        <p:txBody>
          <a:bodyPr>
            <a:noAutofit/>
          </a:bodyPr>
          <a:lstStyle/>
          <a:p>
            <a:r>
              <a:rPr lang="en-US" sz="3000" b="1" dirty="0">
                <a:solidFill>
                  <a:srgbClr val="FFFFFF"/>
                </a:solidFill>
              </a:rPr>
              <a:t>A Stress and Well-being Framework</a:t>
            </a:r>
          </a:p>
        </p:txBody>
      </p:sp>
      <p:sp>
        <p:nvSpPr>
          <p:cNvPr id="3" name="Subtitle 2"/>
          <p:cNvSpPr>
            <a:spLocks noGrp="1"/>
          </p:cNvSpPr>
          <p:nvPr>
            <p:ph type="subTitle" idx="1"/>
          </p:nvPr>
        </p:nvSpPr>
        <p:spPr>
          <a:xfrm>
            <a:off x="190870" y="914949"/>
            <a:ext cx="8762260" cy="5007005"/>
          </a:xfrm>
        </p:spPr>
        <p:txBody>
          <a:bodyPr>
            <a:noAutofit/>
          </a:bodyPr>
          <a:lstStyle/>
          <a:p>
            <a:pPr algn="l"/>
            <a:r>
              <a:rPr lang="en-GB" sz="2500" dirty="0">
                <a:solidFill>
                  <a:schemeClr val="tx1"/>
                </a:solidFill>
              </a:rPr>
              <a:t>Do you engage at least weekly with any of the following:</a:t>
            </a:r>
          </a:p>
          <a:p>
            <a:pPr algn="l"/>
            <a:endParaRPr lang="en-GB" sz="1000" dirty="0">
              <a:solidFill>
                <a:schemeClr val="tx1"/>
              </a:solidFill>
            </a:endParaRPr>
          </a:p>
          <a:p>
            <a:pPr marL="342900" indent="-342900" algn="l">
              <a:buFont typeface="Arial" panose="020B0604020202020204" pitchFamily="34" charset="0"/>
              <a:buChar char="•"/>
            </a:pPr>
            <a:r>
              <a:rPr lang="en-GB" sz="2500" dirty="0">
                <a:solidFill>
                  <a:schemeClr val="tx1"/>
                </a:solidFill>
              </a:rPr>
              <a:t>Light cardiac activity (2-3 hours of walking per week)?</a:t>
            </a:r>
          </a:p>
          <a:p>
            <a:pPr marL="342900" indent="-342900" algn="l">
              <a:buFont typeface="Arial" panose="020B0604020202020204" pitchFamily="34" charset="0"/>
              <a:buChar char="•"/>
            </a:pPr>
            <a:r>
              <a:rPr lang="en-GB" sz="2500" dirty="0">
                <a:solidFill>
                  <a:schemeClr val="tx1"/>
                </a:solidFill>
              </a:rPr>
              <a:t>Intensive cardiac exercise (1-2 hours a week)?</a:t>
            </a:r>
          </a:p>
          <a:p>
            <a:pPr marL="342900" indent="-342900" algn="l">
              <a:buFont typeface="Arial" panose="020B0604020202020204" pitchFamily="34" charset="0"/>
              <a:buChar char="•"/>
            </a:pPr>
            <a:r>
              <a:rPr lang="en-GB" sz="2500" dirty="0">
                <a:solidFill>
                  <a:schemeClr val="tx1"/>
                </a:solidFill>
              </a:rPr>
              <a:t>Participate in a physical sport?</a:t>
            </a:r>
          </a:p>
          <a:p>
            <a:pPr marL="342900" indent="-342900" algn="l">
              <a:buFont typeface="Arial" panose="020B0604020202020204" pitchFamily="34" charset="0"/>
              <a:buChar char="•"/>
            </a:pPr>
            <a:r>
              <a:rPr lang="en-GB" sz="2500" dirty="0">
                <a:solidFill>
                  <a:schemeClr val="tx1"/>
                </a:solidFill>
              </a:rPr>
              <a:t>10-15 minutes per day of some form of Mindfulness or meditation?</a:t>
            </a:r>
          </a:p>
          <a:p>
            <a:pPr marL="342900" indent="-342900" algn="l">
              <a:buFont typeface="Arial" panose="020B0604020202020204" pitchFamily="34" charset="0"/>
              <a:buChar char="•"/>
            </a:pPr>
            <a:r>
              <a:rPr lang="en-GB" sz="2500" dirty="0">
                <a:solidFill>
                  <a:schemeClr val="tx1"/>
                </a:solidFill>
              </a:rPr>
              <a:t>Drink more than 2 litres of fluid per day?</a:t>
            </a:r>
          </a:p>
          <a:p>
            <a:pPr marL="342900" indent="-342900" algn="l">
              <a:buFont typeface="Arial" panose="020B0604020202020204" pitchFamily="34" charset="0"/>
              <a:buChar char="•"/>
            </a:pPr>
            <a:r>
              <a:rPr lang="en-GB" sz="2500" dirty="0">
                <a:solidFill>
                  <a:schemeClr val="tx1"/>
                </a:solidFill>
              </a:rPr>
              <a:t>Have any absorbing hobbies or interests?</a:t>
            </a:r>
          </a:p>
          <a:p>
            <a:pPr marL="342900" indent="-342900" algn="l">
              <a:buFont typeface="Arial" panose="020B0604020202020204" pitchFamily="34" charset="0"/>
              <a:buChar char="•"/>
            </a:pPr>
            <a:r>
              <a:rPr lang="en-GB" sz="2500" dirty="0">
                <a:solidFill>
                  <a:schemeClr val="tx1"/>
                </a:solidFill>
              </a:rPr>
              <a:t>Regularly eat 3 meals (of whatever size) per day?</a:t>
            </a:r>
          </a:p>
          <a:p>
            <a:pPr marL="342900" indent="-342900" algn="l">
              <a:buFont typeface="Arial" panose="020B0604020202020204" pitchFamily="34" charset="0"/>
              <a:buChar char="•"/>
            </a:pPr>
            <a:r>
              <a:rPr lang="en-GB" sz="2500" dirty="0">
                <a:solidFill>
                  <a:schemeClr val="tx1"/>
                </a:solidFill>
              </a:rPr>
              <a:t>Suffer from gastric complaints, headaches and other minor ailments on a regular basis?</a:t>
            </a:r>
          </a:p>
        </p:txBody>
      </p:sp>
    </p:spTree>
    <p:extLst>
      <p:ext uri="{BB962C8B-B14F-4D97-AF65-F5344CB8AC3E}">
        <p14:creationId xmlns:p14="http://schemas.microsoft.com/office/powerpoint/2010/main" val="2720200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EFE452-CDB2-4D16-8AB9-37A8CAEBD32D}"/>
              </a:ext>
            </a:extLst>
          </p:cNvPr>
          <p:cNvSpPr>
            <a:spLocks noGrp="1"/>
          </p:cNvSpPr>
          <p:nvPr>
            <p:ph type="title"/>
          </p:nvPr>
        </p:nvSpPr>
        <p:spPr>
          <a:xfrm>
            <a:off x="1134293" y="108946"/>
            <a:ext cx="6875411" cy="557799"/>
          </a:xfrm>
        </p:spPr>
        <p:txBody>
          <a:bodyPr vert="horz">
            <a:noAutofit/>
          </a:bodyPr>
          <a:lstStyle/>
          <a:p>
            <a:r>
              <a:rPr lang="en-GB" sz="3000" b="1" dirty="0">
                <a:solidFill>
                  <a:schemeClr val="bg1"/>
                </a:solidFill>
              </a:rPr>
              <a:t>Achieving and Encouraging Flow States </a:t>
            </a:r>
            <a:endParaRPr lang="en-GB" sz="3000" dirty="0">
              <a:solidFill>
                <a:schemeClr val="bg1"/>
              </a:solidFill>
            </a:endParaRPr>
          </a:p>
        </p:txBody>
      </p:sp>
      <p:sp>
        <p:nvSpPr>
          <p:cNvPr id="4" name="Content Placeholder 3">
            <a:extLst>
              <a:ext uri="{FF2B5EF4-FFF2-40B4-BE49-F238E27FC236}">
                <a16:creationId xmlns:a16="http://schemas.microsoft.com/office/drawing/2014/main" id="{D05CDB9C-9847-4F70-AD54-0BF06F43504A}"/>
              </a:ext>
            </a:extLst>
          </p:cNvPr>
          <p:cNvSpPr>
            <a:spLocks noGrp="1"/>
          </p:cNvSpPr>
          <p:nvPr>
            <p:ph idx="1"/>
          </p:nvPr>
        </p:nvSpPr>
        <p:spPr>
          <a:xfrm>
            <a:off x="421847" y="1052243"/>
            <a:ext cx="8300301" cy="3915682"/>
          </a:xfrm>
        </p:spPr>
        <p:txBody>
          <a:bodyPr vert="horz">
            <a:noAutofit/>
          </a:bodyPr>
          <a:lstStyle/>
          <a:p>
            <a:pPr marL="342900" indent="-342900"/>
            <a:r>
              <a:rPr lang="en-US" sz="2800" dirty="0"/>
              <a:t>Achieving a sense of flow is an important component of wellbeing and good stress management.  </a:t>
            </a:r>
          </a:p>
          <a:p>
            <a:pPr marL="342900" indent="-342900"/>
            <a:endParaRPr lang="en-US" sz="2800" dirty="0"/>
          </a:p>
          <a:p>
            <a:pPr marL="342900" indent="-342900"/>
            <a:r>
              <a:rPr lang="en-US" sz="2800" dirty="0"/>
              <a:t>Flow experiences require complete immersion in an activity, whether playing a musical instrument, completing a complex technical task, or reading a book (Nakamura and Csikszentmihalyi, 2009).   </a:t>
            </a:r>
          </a:p>
          <a:p>
            <a:pPr marL="342900" indent="-342900"/>
            <a:endParaRPr lang="en-US" sz="2800" dirty="0"/>
          </a:p>
          <a:p>
            <a:pPr marL="342900" indent="-342900"/>
            <a:r>
              <a:rPr lang="en-US" sz="2800" dirty="0"/>
              <a:t>Athletes can often refer to such states as ‘being in the zone’.  </a:t>
            </a:r>
            <a:endParaRPr lang="en-GB" sz="2800" dirty="0"/>
          </a:p>
          <a:p>
            <a:endParaRPr lang="en-GB" sz="2500" dirty="0"/>
          </a:p>
        </p:txBody>
      </p:sp>
    </p:spTree>
    <p:extLst>
      <p:ext uri="{BB962C8B-B14F-4D97-AF65-F5344CB8AC3E}">
        <p14:creationId xmlns:p14="http://schemas.microsoft.com/office/powerpoint/2010/main" val="2495795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05CDB9C-9847-4F70-AD54-0BF06F43504A}"/>
              </a:ext>
            </a:extLst>
          </p:cNvPr>
          <p:cNvSpPr>
            <a:spLocks noGrp="1"/>
          </p:cNvSpPr>
          <p:nvPr>
            <p:ph idx="1"/>
          </p:nvPr>
        </p:nvSpPr>
        <p:spPr>
          <a:xfrm>
            <a:off x="457200" y="1413479"/>
            <a:ext cx="8158887" cy="3803372"/>
          </a:xfrm>
        </p:spPr>
        <p:txBody>
          <a:bodyPr vert="horz">
            <a:normAutofit fontScale="85000" lnSpcReduction="20000"/>
          </a:bodyPr>
          <a:lstStyle/>
          <a:p>
            <a:pPr marL="285750" indent="-285750"/>
            <a:r>
              <a:rPr lang="en-US" sz="3500" dirty="0"/>
              <a:t>Flow can also happen within social interactions.</a:t>
            </a:r>
          </a:p>
          <a:p>
            <a:pPr marL="285750" indent="-285750"/>
            <a:endParaRPr lang="en-US" sz="3500" dirty="0"/>
          </a:p>
          <a:p>
            <a:pPr marL="285750" indent="-285750"/>
            <a:r>
              <a:rPr lang="en-US" sz="3500" dirty="0"/>
              <a:t>For example: when one is talking to a good friend or playing with a young child (Csikszentmihalyi, 1990). </a:t>
            </a:r>
          </a:p>
          <a:p>
            <a:pPr marL="285750" indent="-285750"/>
            <a:endParaRPr lang="en-US" sz="3500" dirty="0"/>
          </a:p>
          <a:p>
            <a:pPr marL="285750" indent="-285750"/>
            <a:r>
              <a:rPr lang="en-US" sz="3500" dirty="0"/>
              <a:t>A flow state can also be achieved when the skills and resources available to an individual are fully engaged in managing an activity.</a:t>
            </a:r>
            <a:endParaRPr lang="en-GB" sz="3500" dirty="0"/>
          </a:p>
          <a:p>
            <a:endParaRPr lang="en-GB" sz="2500" dirty="0"/>
          </a:p>
        </p:txBody>
      </p:sp>
      <p:sp>
        <p:nvSpPr>
          <p:cNvPr id="8" name="Title 2">
            <a:extLst>
              <a:ext uri="{FF2B5EF4-FFF2-40B4-BE49-F238E27FC236}">
                <a16:creationId xmlns:a16="http://schemas.microsoft.com/office/drawing/2014/main" id="{E0F23CED-C967-4C42-A342-E9152331EDEF}"/>
              </a:ext>
            </a:extLst>
          </p:cNvPr>
          <p:cNvSpPr txBox="1">
            <a:spLocks/>
          </p:cNvSpPr>
          <p:nvPr/>
        </p:nvSpPr>
        <p:spPr>
          <a:xfrm>
            <a:off x="1588416" y="108946"/>
            <a:ext cx="6191968" cy="55779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alibri"/>
                <a:ea typeface="+mj-ea"/>
                <a:cs typeface="+mj-cs"/>
              </a:rPr>
              <a:t>Achieving and Encouraging Flow States </a:t>
            </a:r>
            <a:endParaRPr kumimoji="0" lang="en-GB" sz="3000" b="0" i="0" u="none" strike="noStrike" kern="1200" cap="none" spc="0" normalizeH="0" baseline="0" noProof="0" dirty="0">
              <a:ln>
                <a:noFill/>
              </a:ln>
              <a:solidFill>
                <a:prstClr val="white"/>
              </a:solidFill>
              <a:effectLst/>
              <a:uLnTx/>
              <a:uFillTx/>
              <a:latin typeface="Calibri"/>
              <a:ea typeface="+mj-ea"/>
              <a:cs typeface="+mj-cs"/>
            </a:endParaRPr>
          </a:p>
        </p:txBody>
      </p:sp>
    </p:spTree>
    <p:extLst>
      <p:ext uri="{BB962C8B-B14F-4D97-AF65-F5344CB8AC3E}">
        <p14:creationId xmlns:p14="http://schemas.microsoft.com/office/powerpoint/2010/main" val="3906852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DF14E6B5-FD26-41D1-99B3-47AA6093E345}"/>
              </a:ext>
            </a:extLst>
          </p:cNvPr>
          <p:cNvPicPr>
            <a:picLocks noGrp="1" noChangeAspect="1"/>
          </p:cNvPicPr>
          <p:nvPr>
            <p:ph idx="1"/>
          </p:nvPr>
        </p:nvPicPr>
        <p:blipFill>
          <a:blip r:embed="rId2"/>
          <a:stretch>
            <a:fillRect/>
          </a:stretch>
        </p:blipFill>
        <p:spPr>
          <a:xfrm>
            <a:off x="1438357" y="1083076"/>
            <a:ext cx="6267286" cy="4691248"/>
          </a:xfrm>
        </p:spPr>
      </p:pic>
      <p:sp>
        <p:nvSpPr>
          <p:cNvPr id="8" name="Title 2">
            <a:extLst>
              <a:ext uri="{FF2B5EF4-FFF2-40B4-BE49-F238E27FC236}">
                <a16:creationId xmlns:a16="http://schemas.microsoft.com/office/drawing/2014/main" id="{E0F23CED-C967-4C42-A342-E9152331EDEF}"/>
              </a:ext>
            </a:extLst>
          </p:cNvPr>
          <p:cNvSpPr txBox="1">
            <a:spLocks/>
          </p:cNvSpPr>
          <p:nvPr/>
        </p:nvSpPr>
        <p:spPr>
          <a:xfrm>
            <a:off x="1588416" y="10947"/>
            <a:ext cx="6191968" cy="55779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alibri"/>
                <a:ea typeface="+mj-ea"/>
                <a:cs typeface="+mj-cs"/>
              </a:rPr>
              <a:t>Achieving and Encouraging Flow States </a:t>
            </a:r>
            <a:endParaRPr kumimoji="0" lang="en-GB" sz="3000" b="0" i="0" u="none" strike="noStrike" kern="1200" cap="none" spc="0" normalizeH="0" baseline="0" noProof="0" dirty="0">
              <a:ln>
                <a:noFill/>
              </a:ln>
              <a:solidFill>
                <a:prstClr val="white"/>
              </a:solidFill>
              <a:effectLst/>
              <a:uLnTx/>
              <a:uFillTx/>
              <a:latin typeface="Calibri"/>
              <a:ea typeface="+mj-ea"/>
              <a:cs typeface="+mj-cs"/>
            </a:endParaRPr>
          </a:p>
        </p:txBody>
      </p:sp>
    </p:spTree>
    <p:extLst>
      <p:ext uri="{BB962C8B-B14F-4D97-AF65-F5344CB8AC3E}">
        <p14:creationId xmlns:p14="http://schemas.microsoft.com/office/powerpoint/2010/main" val="12742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Rectangle 2"/>
          <p:cNvSpPr txBox="1">
            <a:spLocks noGrp="1"/>
          </p:cNvSpPr>
          <p:nvPr>
            <p:ph type="body" idx="1"/>
          </p:nvPr>
        </p:nvSpPr>
        <p:spPr>
          <a:xfrm>
            <a:off x="296945" y="1089651"/>
            <a:ext cx="8479410" cy="4525963"/>
          </a:xfrm>
          <a:prstGeom prst="rect">
            <a:avLst/>
          </a:prstGeom>
        </p:spPr>
        <p:txBody>
          <a:bodyPr>
            <a:noAutofit/>
          </a:bodyPr>
          <a:lstStyle/>
          <a:p>
            <a:pPr>
              <a:buFont typeface="Arial" panose="020B0604020202020204" pitchFamily="34" charset="0"/>
              <a:buChar char="•"/>
            </a:pPr>
            <a:r>
              <a:rPr lang="en-GB" sz="2500" dirty="0"/>
              <a:t>Participants were asked to write down three things that went well each day and their causes every night for one week (Seligman, 2005).</a:t>
            </a:r>
          </a:p>
          <a:p>
            <a:pPr>
              <a:buFont typeface="Arial" panose="020B0604020202020204" pitchFamily="34" charset="0"/>
              <a:buChar char="•"/>
            </a:pPr>
            <a:r>
              <a:rPr lang="en-GB" sz="2500" dirty="0"/>
              <a:t>In addition they were asked to provide a causal explanation for each good thing.</a:t>
            </a:r>
          </a:p>
          <a:p>
            <a:pPr>
              <a:buClrTx/>
              <a:buSzPct val="75000"/>
              <a:buFont typeface="Arial" panose="020B0604020202020204" pitchFamily="34" charset="0"/>
              <a:buChar char="•"/>
            </a:pPr>
            <a:r>
              <a:rPr lang="en-GB" sz="2500" dirty="0"/>
              <a:t>You can see how Seligman’s ideas can be translated to school/home environments.</a:t>
            </a:r>
          </a:p>
          <a:p>
            <a:pPr>
              <a:buClrTx/>
              <a:buSzPct val="75000"/>
              <a:buFont typeface="Arial" panose="020B0604020202020204" pitchFamily="34" charset="0"/>
              <a:buChar char="•"/>
            </a:pPr>
            <a:r>
              <a:rPr lang="en-GB" sz="2500" dirty="0"/>
              <a:t>For 1 week at the end of each day, staff could write about 3 positive things that occurred in their day.</a:t>
            </a:r>
          </a:p>
          <a:p>
            <a:pPr>
              <a:buClrTx/>
              <a:buSzPct val="75000"/>
              <a:buFont typeface="Arial" panose="020B0604020202020204" pitchFamily="34" charset="0"/>
              <a:buChar char="•"/>
            </a:pPr>
            <a:r>
              <a:rPr lang="en-GB" sz="2500" dirty="0"/>
              <a:t>You can also ask them to describe 3 things that made them smile.</a:t>
            </a:r>
          </a:p>
        </p:txBody>
      </p:sp>
      <p:sp>
        <p:nvSpPr>
          <p:cNvPr id="6" name="Rectangle 1">
            <a:extLst>
              <a:ext uri="{FF2B5EF4-FFF2-40B4-BE49-F238E27FC236}">
                <a16:creationId xmlns:a16="http://schemas.microsoft.com/office/drawing/2014/main" id="{758BA5B3-73B3-4DEF-864A-76A258C4F5C3}"/>
              </a:ext>
            </a:extLst>
          </p:cNvPr>
          <p:cNvSpPr txBox="1">
            <a:spLocks/>
          </p:cNvSpPr>
          <p:nvPr/>
        </p:nvSpPr>
        <p:spPr>
          <a:xfrm>
            <a:off x="626882" y="22756"/>
            <a:ext cx="6191968" cy="557799"/>
          </a:xfrm>
          <a:prstGeom prst="rect">
            <a:avLst/>
          </a:prstGeom>
        </p:spPr>
        <p:txBody>
          <a:bodyPr vert="horz" wrap="none" lIns="91440" tIns="45720" rIns="91440" bIns="45720" rtlCol="0" anchor="ctr">
            <a:noAutofit/>
          </a:bodyPr>
          <a:lstStyle>
            <a:lvl1pPr algn="ctr" defTabSz="868680" rtl="0" eaLnBrk="1" latinLnBrk="0" hangingPunct="1">
              <a:spcBef>
                <a:spcPct val="0"/>
              </a:spcBef>
              <a:buNone/>
              <a:defRPr sz="4180" kern="1200" cap="none">
                <a:solidFill>
                  <a:schemeClr val="tx1"/>
                </a:solidFill>
                <a:latin typeface="+mj-lt"/>
                <a:ea typeface="+mj-ea"/>
                <a:cs typeface="+mj-cs"/>
              </a:defRPr>
            </a:lvl1pPr>
          </a:lstStyle>
          <a:p>
            <a:pPr marL="0" marR="0" lvl="0" indent="0" algn="l" defTabSz="86868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alibri"/>
                <a:ea typeface="+mj-ea"/>
                <a:cs typeface="+mj-cs"/>
              </a:rPr>
              <a:t>Positive Psychology - Three Good Things Exercise</a:t>
            </a:r>
          </a:p>
        </p:txBody>
      </p:sp>
    </p:spTree>
    <p:extLst>
      <p:ext uri="{BB962C8B-B14F-4D97-AF65-F5344CB8AC3E}">
        <p14:creationId xmlns:p14="http://schemas.microsoft.com/office/powerpoint/2010/main" val="2568595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Rectangle 2"/>
          <p:cNvSpPr txBox="1">
            <a:spLocks noGrp="1"/>
          </p:cNvSpPr>
          <p:nvPr>
            <p:ph type="body" idx="1"/>
          </p:nvPr>
        </p:nvSpPr>
        <p:spPr>
          <a:xfrm>
            <a:off x="148472" y="3961249"/>
            <a:ext cx="8847055" cy="2158875"/>
          </a:xfrm>
          <a:prstGeom prst="rect">
            <a:avLst/>
          </a:prstGeom>
        </p:spPr>
        <p:txBody>
          <a:bodyPr>
            <a:noAutofit/>
          </a:bodyPr>
          <a:lstStyle/>
          <a:p>
            <a:pPr marL="342900" indent="-342900">
              <a:buClrTx/>
              <a:buSzPct val="75000"/>
            </a:pPr>
            <a:r>
              <a:rPr lang="en-GB" sz="2500" dirty="0"/>
              <a:t>Seligman’s PERMA model of positive psychology is a useful tool for frontline staff to employ</a:t>
            </a:r>
          </a:p>
          <a:p>
            <a:pPr marL="342900" indent="-342900">
              <a:buClrTx/>
              <a:buSzPct val="75000"/>
            </a:pPr>
            <a:r>
              <a:rPr lang="en-GB" sz="2500" dirty="0"/>
              <a:t>Focus on positive recording, moments of happiness and building meaningful relationships with the young people we support</a:t>
            </a:r>
          </a:p>
        </p:txBody>
      </p:sp>
      <p:sp>
        <p:nvSpPr>
          <p:cNvPr id="6" name="Rectangle 1">
            <a:extLst>
              <a:ext uri="{FF2B5EF4-FFF2-40B4-BE49-F238E27FC236}">
                <a16:creationId xmlns:a16="http://schemas.microsoft.com/office/drawing/2014/main" id="{758BA5B3-73B3-4DEF-864A-76A258C4F5C3}"/>
              </a:ext>
            </a:extLst>
          </p:cNvPr>
          <p:cNvSpPr txBox="1">
            <a:spLocks/>
          </p:cNvSpPr>
          <p:nvPr/>
        </p:nvSpPr>
        <p:spPr>
          <a:xfrm>
            <a:off x="1476016" y="0"/>
            <a:ext cx="6191968" cy="557799"/>
          </a:xfrm>
          <a:prstGeom prst="rect">
            <a:avLst/>
          </a:prstGeom>
        </p:spPr>
        <p:txBody>
          <a:bodyPr vert="horz" wrap="none" lIns="91440" tIns="45720" rIns="91440" bIns="45720" rtlCol="0" anchor="ctr">
            <a:noAutofit/>
          </a:bodyPr>
          <a:lstStyle>
            <a:lvl1pPr algn="ctr" defTabSz="868680" rtl="0" eaLnBrk="1" latinLnBrk="0" hangingPunct="1">
              <a:spcBef>
                <a:spcPct val="0"/>
              </a:spcBef>
              <a:buNone/>
              <a:defRPr sz="4180" kern="1200" cap="none">
                <a:solidFill>
                  <a:schemeClr val="tx1"/>
                </a:solidFill>
                <a:latin typeface="+mj-lt"/>
                <a:ea typeface="+mj-ea"/>
                <a:cs typeface="+mj-cs"/>
              </a:defRPr>
            </a:lvl1pPr>
          </a:lstStyle>
          <a:p>
            <a:pPr marL="0" marR="0" lvl="0" indent="0" defTabSz="86868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alibri"/>
                <a:ea typeface="+mj-ea"/>
                <a:cs typeface="+mj-cs"/>
              </a:rPr>
              <a:t>Positive Psychology – The PERMA Model </a:t>
            </a:r>
          </a:p>
        </p:txBody>
      </p:sp>
      <p:pic>
        <p:nvPicPr>
          <p:cNvPr id="4" name="Picture 3">
            <a:extLst>
              <a:ext uri="{FF2B5EF4-FFF2-40B4-BE49-F238E27FC236}">
                <a16:creationId xmlns:a16="http://schemas.microsoft.com/office/drawing/2014/main" id="{AD62BA86-22CC-4379-B8FC-4F1D2858983A}"/>
              </a:ext>
            </a:extLst>
          </p:cNvPr>
          <p:cNvPicPr>
            <a:picLocks noChangeAspect="1"/>
          </p:cNvPicPr>
          <p:nvPr/>
        </p:nvPicPr>
        <p:blipFill>
          <a:blip r:embed="rId2"/>
          <a:stretch>
            <a:fillRect/>
          </a:stretch>
        </p:blipFill>
        <p:spPr>
          <a:xfrm>
            <a:off x="1214000" y="917533"/>
            <a:ext cx="6715998" cy="2886701"/>
          </a:xfrm>
          <a:prstGeom prst="rect">
            <a:avLst/>
          </a:prstGeom>
        </p:spPr>
      </p:pic>
    </p:spTree>
    <p:extLst>
      <p:ext uri="{BB962C8B-B14F-4D97-AF65-F5344CB8AC3E}">
        <p14:creationId xmlns:p14="http://schemas.microsoft.com/office/powerpoint/2010/main" val="40467841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992FAF-03F2-41CB-A506-2B33803A234E}"/>
              </a:ext>
            </a:extLst>
          </p:cNvPr>
          <p:cNvPicPr>
            <a:picLocks noChangeAspect="1"/>
          </p:cNvPicPr>
          <p:nvPr/>
        </p:nvPicPr>
        <p:blipFill rotWithShape="1">
          <a:blip r:embed="rId2"/>
          <a:srcRect t="2152" b="3804"/>
          <a:stretch/>
        </p:blipFill>
        <p:spPr>
          <a:xfrm>
            <a:off x="20" y="10"/>
            <a:ext cx="9143980" cy="6857990"/>
          </a:xfrm>
          <a:prstGeom prst="rect">
            <a:avLst/>
          </a:prstGeom>
        </p:spPr>
      </p:pic>
    </p:spTree>
    <p:extLst>
      <p:ext uri="{BB962C8B-B14F-4D97-AF65-F5344CB8AC3E}">
        <p14:creationId xmlns:p14="http://schemas.microsoft.com/office/powerpoint/2010/main" val="2320211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4424"/>
            <a:ext cx="8784976" cy="716882"/>
          </a:xfrm>
        </p:spPr>
        <p:txBody>
          <a:bodyPr>
            <a:noAutofit/>
          </a:bodyPr>
          <a:lstStyle/>
          <a:p>
            <a:r>
              <a:rPr lang="en-US" sz="2400" b="0" dirty="0">
                <a:solidFill>
                  <a:schemeClr val="bg1"/>
                </a:solidFill>
                <a:effectLst/>
                <a:latin typeface="Arial"/>
                <a:cs typeface="Arial"/>
              </a:rPr>
              <a:t>What can we do to improve the educational experiences and outcomes of autistic young people?</a:t>
            </a:r>
          </a:p>
        </p:txBody>
      </p:sp>
      <p:graphicFrame>
        <p:nvGraphicFramePr>
          <p:cNvPr id="5" name="Content Placeholder 4"/>
          <p:cNvGraphicFramePr>
            <a:graphicFrameLocks/>
          </p:cNvGraphicFramePr>
          <p:nvPr/>
        </p:nvGraphicFramePr>
        <p:xfrm>
          <a:off x="-1294864" y="788800"/>
          <a:ext cx="8784976" cy="5164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935208D0-2344-4212-AB1A-4297197D0DC8}"/>
              </a:ext>
            </a:extLst>
          </p:cNvPr>
          <p:cNvSpPr txBox="1"/>
          <p:nvPr/>
        </p:nvSpPr>
        <p:spPr>
          <a:xfrm>
            <a:off x="5291092" y="4753015"/>
            <a:ext cx="3673396" cy="1200329"/>
          </a:xfrm>
          <a:prstGeom prst="rect">
            <a:avLst/>
          </a:prstGeom>
          <a:noFill/>
        </p:spPr>
        <p:txBody>
          <a:bodyPr wrap="square" rtlCol="0">
            <a:spAutoFit/>
          </a:bodyPr>
          <a:lstStyle/>
          <a:p>
            <a:r>
              <a:rPr lang="en-GB" dirty="0"/>
              <a:t>Morewood, G. D., Humphrey, N. &amp; Symes, W. (2011) Mainstreaming autism: making it work. Good Autism Practice Journal 02.12.11, 62-68.</a:t>
            </a:r>
          </a:p>
        </p:txBody>
      </p:sp>
    </p:spTree>
    <p:extLst>
      <p:ext uri="{BB962C8B-B14F-4D97-AF65-F5344CB8AC3E}">
        <p14:creationId xmlns:p14="http://schemas.microsoft.com/office/powerpoint/2010/main" val="183929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5B036-D05D-405B-9033-69A25F8C1352}"/>
              </a:ext>
            </a:extLst>
          </p:cNvPr>
          <p:cNvSpPr>
            <a:spLocks noGrp="1"/>
          </p:cNvSpPr>
          <p:nvPr>
            <p:ph type="title"/>
          </p:nvPr>
        </p:nvSpPr>
        <p:spPr>
          <a:xfrm>
            <a:off x="457200" y="-231389"/>
            <a:ext cx="8229600" cy="1143000"/>
          </a:xfrm>
        </p:spPr>
        <p:txBody>
          <a:bodyPr>
            <a:normAutofit fontScale="90000"/>
          </a:bodyPr>
          <a:lstStyle/>
          <a:p>
            <a:r>
              <a:rPr lang="en-GB" b="1" dirty="0">
                <a:solidFill>
                  <a:schemeClr val="bg1"/>
                </a:solidFill>
              </a:rPr>
              <a:t>Developing the School Environment</a:t>
            </a:r>
          </a:p>
        </p:txBody>
      </p:sp>
      <p:sp>
        <p:nvSpPr>
          <p:cNvPr id="3" name="Content Placeholder 2">
            <a:extLst>
              <a:ext uri="{FF2B5EF4-FFF2-40B4-BE49-F238E27FC236}">
                <a16:creationId xmlns:a16="http://schemas.microsoft.com/office/drawing/2014/main" id="{83C35356-84DC-4945-A48F-D593E5FF6ED5}"/>
              </a:ext>
            </a:extLst>
          </p:cNvPr>
          <p:cNvSpPr>
            <a:spLocks noGrp="1"/>
          </p:cNvSpPr>
          <p:nvPr>
            <p:ph idx="1"/>
          </p:nvPr>
        </p:nvSpPr>
        <p:spPr>
          <a:xfrm>
            <a:off x="226381" y="1115797"/>
            <a:ext cx="8740066" cy="5000917"/>
          </a:xfrm>
        </p:spPr>
        <p:txBody>
          <a:bodyPr/>
          <a:lstStyle/>
          <a:p>
            <a:r>
              <a:rPr lang="en-GB" dirty="0"/>
              <a:t>Think about things that are ‘within our gift’ to change – don’t park the problem within the child.</a:t>
            </a:r>
          </a:p>
          <a:p>
            <a:endParaRPr lang="en-GB" dirty="0"/>
          </a:p>
          <a:p>
            <a:r>
              <a:rPr lang="en-GB" dirty="0"/>
              <a:t>Social environment</a:t>
            </a:r>
          </a:p>
          <a:p>
            <a:r>
              <a:rPr lang="en-GB" dirty="0"/>
              <a:t>Communication environment</a:t>
            </a:r>
          </a:p>
          <a:p>
            <a:r>
              <a:rPr lang="en-GB" dirty="0"/>
              <a:t>Emotional environment</a:t>
            </a:r>
          </a:p>
          <a:p>
            <a:r>
              <a:rPr lang="en-GB" dirty="0"/>
              <a:t>Physical (sensory) environment</a:t>
            </a:r>
          </a:p>
        </p:txBody>
      </p:sp>
    </p:spTree>
    <p:extLst>
      <p:ext uri="{BB962C8B-B14F-4D97-AF65-F5344CB8AC3E}">
        <p14:creationId xmlns:p14="http://schemas.microsoft.com/office/powerpoint/2010/main" val="3577601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629909B-6333-4A97-AAF5-FDFDE854383D}"/>
              </a:ext>
            </a:extLst>
          </p:cNvPr>
          <p:cNvSpPr/>
          <p:nvPr/>
        </p:nvSpPr>
        <p:spPr>
          <a:xfrm>
            <a:off x="325120" y="1076960"/>
            <a:ext cx="8412480" cy="4401205"/>
          </a:xfrm>
          <a:prstGeom prst="rect">
            <a:avLst/>
          </a:prstGeom>
        </p:spPr>
        <p:txBody>
          <a:bodyPr wrap="square">
            <a:spAutoFit/>
          </a:bodyPr>
          <a:lstStyle/>
          <a:p>
            <a:r>
              <a:rPr lang="en-GB" sz="2800" b="1" dirty="0">
                <a:latin typeface="system-ui"/>
              </a:rPr>
              <a:t>The Saturation Model </a:t>
            </a:r>
          </a:p>
          <a:p>
            <a:endParaRPr lang="en-GB" sz="2800" dirty="0">
              <a:latin typeface="system-ui"/>
            </a:endParaRPr>
          </a:p>
          <a:p>
            <a:r>
              <a:rPr lang="en-GB" sz="2800" dirty="0">
                <a:latin typeface="system-ui"/>
              </a:rPr>
              <a:t>Autism and inclusion: the saturation model explained </a:t>
            </a:r>
            <a:r>
              <a:rPr lang="en-GB" sz="2800" dirty="0">
                <a:latin typeface="system-ui"/>
                <a:hlinkClick r:id="rId2" tooltip="http://ow.ly/QcST30qe7YG"/>
              </a:rPr>
              <a:t>http://ow.ly/QcST30qe7YG</a:t>
            </a:r>
            <a:r>
              <a:rPr lang="en-GB" sz="2800" dirty="0">
                <a:latin typeface="system-ui"/>
              </a:rPr>
              <a:t> </a:t>
            </a:r>
          </a:p>
          <a:p>
            <a:endParaRPr lang="en-GB" sz="2800" dirty="0">
              <a:latin typeface="system-ui"/>
            </a:endParaRPr>
          </a:p>
          <a:p>
            <a:r>
              <a:rPr lang="en-GB" sz="2800" dirty="0">
                <a:latin typeface="system-ui"/>
              </a:rPr>
              <a:t>Two short films </a:t>
            </a:r>
          </a:p>
          <a:p>
            <a:r>
              <a:rPr lang="en-GB" sz="2800" dirty="0">
                <a:latin typeface="system-ui"/>
                <a:hlinkClick r:id="rId3" tooltip="http://ow.ly/CRUF30qe7Xm"/>
              </a:rPr>
              <a:t>http://ow.ly/CRUF30qe7Xm</a:t>
            </a:r>
            <a:r>
              <a:rPr lang="en-GB" sz="2800" dirty="0">
                <a:latin typeface="system-ui"/>
              </a:rPr>
              <a:t> &amp; </a:t>
            </a:r>
            <a:r>
              <a:rPr lang="en-GB" sz="2800" dirty="0">
                <a:latin typeface="system-ui"/>
                <a:hlinkClick r:id="rId4" tooltip="http://ow.ly/VFfP30qe7Xl"/>
              </a:rPr>
              <a:t>http://ow.ly/VFfP30qe7Xl</a:t>
            </a:r>
            <a:r>
              <a:rPr lang="en-GB" sz="2800" dirty="0">
                <a:latin typeface="system-ui"/>
              </a:rPr>
              <a:t> </a:t>
            </a:r>
          </a:p>
          <a:p>
            <a:endParaRPr lang="en-GB" sz="2800" dirty="0">
              <a:latin typeface="system-ui"/>
            </a:endParaRPr>
          </a:p>
          <a:p>
            <a:r>
              <a:rPr lang="en-GB" sz="2800" dirty="0">
                <a:latin typeface="system-ui"/>
              </a:rPr>
              <a:t>The original paper </a:t>
            </a:r>
          </a:p>
          <a:p>
            <a:r>
              <a:rPr lang="en-GB" sz="2800" dirty="0">
                <a:latin typeface="system-ui"/>
                <a:hlinkClick r:id="rId5" tooltip="http://ow.ly/WJEc30qe80H"/>
              </a:rPr>
              <a:t>http://ow.ly/WJEc30qe80H</a:t>
            </a:r>
            <a:endParaRPr lang="en-GB" sz="2800" dirty="0"/>
          </a:p>
        </p:txBody>
      </p:sp>
      <p:pic>
        <p:nvPicPr>
          <p:cNvPr id="5" name="Picture 4">
            <a:extLst>
              <a:ext uri="{FF2B5EF4-FFF2-40B4-BE49-F238E27FC236}">
                <a16:creationId xmlns:a16="http://schemas.microsoft.com/office/drawing/2014/main" id="{27DBD6D9-7B53-41DA-94D1-741D3A3658FB}"/>
              </a:ext>
            </a:extLst>
          </p:cNvPr>
          <p:cNvPicPr>
            <a:picLocks noChangeAspect="1"/>
          </p:cNvPicPr>
          <p:nvPr/>
        </p:nvPicPr>
        <p:blipFill>
          <a:blip r:embed="rId6"/>
          <a:stretch>
            <a:fillRect/>
          </a:stretch>
        </p:blipFill>
        <p:spPr>
          <a:xfrm>
            <a:off x="176403" y="-96057"/>
            <a:ext cx="8791194" cy="932769"/>
          </a:xfrm>
          <a:prstGeom prst="rect">
            <a:avLst/>
          </a:prstGeom>
        </p:spPr>
      </p:pic>
    </p:spTree>
    <p:extLst>
      <p:ext uri="{BB962C8B-B14F-4D97-AF65-F5344CB8AC3E}">
        <p14:creationId xmlns:p14="http://schemas.microsoft.com/office/powerpoint/2010/main" val="3163030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D0AC5-6849-4CA8-8DFF-B4F76E950513}"/>
              </a:ext>
            </a:extLst>
          </p:cNvPr>
          <p:cNvSpPr>
            <a:spLocks noGrp="1"/>
          </p:cNvSpPr>
          <p:nvPr>
            <p:ph type="title"/>
          </p:nvPr>
        </p:nvSpPr>
        <p:spPr>
          <a:xfrm>
            <a:off x="0" y="-38183"/>
            <a:ext cx="9143999" cy="770020"/>
          </a:xfrm>
        </p:spPr>
        <p:txBody>
          <a:bodyPr>
            <a:normAutofit/>
          </a:bodyPr>
          <a:lstStyle/>
          <a:p>
            <a:r>
              <a:rPr lang="en-GB" dirty="0">
                <a:solidFill>
                  <a:schemeClr val="bg1"/>
                </a:solidFill>
              </a:rPr>
              <a:t>Potential Causes &amp; Challenges</a:t>
            </a:r>
          </a:p>
        </p:txBody>
      </p:sp>
      <p:sp>
        <p:nvSpPr>
          <p:cNvPr id="3" name="Content Placeholder 2">
            <a:extLst>
              <a:ext uri="{FF2B5EF4-FFF2-40B4-BE49-F238E27FC236}">
                <a16:creationId xmlns:a16="http://schemas.microsoft.com/office/drawing/2014/main" id="{27616067-9E3F-4514-8ECA-A40F86A254DA}"/>
              </a:ext>
            </a:extLst>
          </p:cNvPr>
          <p:cNvSpPr>
            <a:spLocks noGrp="1"/>
          </p:cNvSpPr>
          <p:nvPr>
            <p:ph idx="1"/>
          </p:nvPr>
        </p:nvSpPr>
        <p:spPr>
          <a:xfrm>
            <a:off x="150921" y="843379"/>
            <a:ext cx="8913180" cy="5180432"/>
          </a:xfrm>
        </p:spPr>
        <p:txBody>
          <a:bodyPr>
            <a:normAutofit fontScale="55000" lnSpcReduction="20000"/>
          </a:bodyPr>
          <a:lstStyle/>
          <a:p>
            <a:r>
              <a:rPr lang="en-GB" sz="4400" dirty="0"/>
              <a:t>Communication difficulties</a:t>
            </a:r>
          </a:p>
          <a:p>
            <a:r>
              <a:rPr lang="en-GB" sz="4400" dirty="0"/>
              <a:t>Confusion</a:t>
            </a:r>
          </a:p>
          <a:p>
            <a:r>
              <a:rPr lang="en-GB" sz="4400" dirty="0"/>
              <a:t>Unexpected change – breaking a routine</a:t>
            </a:r>
          </a:p>
          <a:p>
            <a:r>
              <a:rPr lang="en-GB" sz="4400" dirty="0"/>
              <a:t>Environmental factors – heat, overcrowding, noise, etc.</a:t>
            </a:r>
          </a:p>
          <a:p>
            <a:r>
              <a:rPr lang="en-GB" sz="4400" dirty="0"/>
              <a:t>Sensory differences i.e. hyper and hyposensitivity</a:t>
            </a:r>
          </a:p>
          <a:p>
            <a:r>
              <a:rPr lang="en-GB" sz="4400" dirty="0"/>
              <a:t>Pain or medical problems</a:t>
            </a:r>
          </a:p>
          <a:p>
            <a:r>
              <a:rPr lang="en-GB" sz="4400" dirty="0"/>
              <a:t>Medication changes</a:t>
            </a:r>
          </a:p>
          <a:p>
            <a:r>
              <a:rPr lang="en-GB" sz="4400" dirty="0"/>
              <a:t>Inactivity/boredom</a:t>
            </a:r>
          </a:p>
          <a:p>
            <a:r>
              <a:rPr lang="en-GB" sz="4400" dirty="0"/>
              <a:t>Demands and requests</a:t>
            </a:r>
          </a:p>
          <a:p>
            <a:r>
              <a:rPr lang="en-GB" sz="4400" dirty="0"/>
              <a:t>Emotional problems and mental illness</a:t>
            </a:r>
          </a:p>
          <a:p>
            <a:r>
              <a:rPr lang="en-GB" sz="4400" dirty="0"/>
              <a:t>Too many rules and restrictions</a:t>
            </a:r>
          </a:p>
          <a:p>
            <a:r>
              <a:rPr lang="en-GB" sz="4400" dirty="0"/>
              <a:t>Being denied a need or getting something that they don’t want</a:t>
            </a:r>
          </a:p>
          <a:p>
            <a:r>
              <a:rPr lang="en-GB" sz="4400" dirty="0"/>
              <a:t>Staff/Adults/Others </a:t>
            </a:r>
          </a:p>
          <a:p>
            <a:r>
              <a:rPr lang="en-GB" sz="4400" dirty="0"/>
              <a:t>And many more…</a:t>
            </a:r>
          </a:p>
          <a:p>
            <a:endParaRPr lang="en-GB" dirty="0"/>
          </a:p>
        </p:txBody>
      </p:sp>
    </p:spTree>
    <p:extLst>
      <p:ext uri="{BB962C8B-B14F-4D97-AF65-F5344CB8AC3E}">
        <p14:creationId xmlns:p14="http://schemas.microsoft.com/office/powerpoint/2010/main" val="32223401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9532" y="1341753"/>
            <a:ext cx="8424936" cy="4453955"/>
          </a:xfrm>
        </p:spPr>
        <p:txBody>
          <a:bodyPr>
            <a:normAutofit fontScale="92500" lnSpcReduction="20000"/>
          </a:bodyPr>
          <a:lstStyle/>
          <a:p>
            <a:pPr marL="109728" indent="0">
              <a:buNone/>
            </a:pPr>
            <a:r>
              <a:rPr lang="en-GB" dirty="0"/>
              <a:t>“We need schools where difference is valued and where there is less emphasis on conformity and greater focus on harnessing strengths in order to enable all, staff and students alike….to be the best they can become” </a:t>
            </a:r>
          </a:p>
          <a:p>
            <a:pPr marL="109728" indent="0" algn="r">
              <a:buNone/>
            </a:pPr>
            <a:r>
              <a:rPr lang="en-GB" dirty="0"/>
              <a:t>Professor Rita Jordan</a:t>
            </a:r>
          </a:p>
          <a:p>
            <a:pPr marL="109728" indent="0">
              <a:buNone/>
            </a:pPr>
            <a:endParaRPr lang="en-GB" dirty="0"/>
          </a:p>
          <a:p>
            <a:pPr marL="109728" indent="0">
              <a:buNone/>
            </a:pPr>
            <a:endParaRPr lang="en-GB" dirty="0"/>
          </a:p>
          <a:p>
            <a:pPr marL="109728" indent="0">
              <a:buNone/>
            </a:pPr>
            <a:r>
              <a:rPr lang="en-GB" dirty="0"/>
              <a:t>‘Personalisation NOT Normalisation’</a:t>
            </a:r>
          </a:p>
          <a:p>
            <a:pPr marL="109728" indent="0" algn="r">
              <a:buNone/>
            </a:pPr>
            <a:r>
              <a:rPr lang="en-GB" dirty="0"/>
              <a:t>Dr Damian Milton</a:t>
            </a:r>
          </a:p>
        </p:txBody>
      </p:sp>
    </p:spTree>
    <p:extLst>
      <p:ext uri="{BB962C8B-B14F-4D97-AF65-F5344CB8AC3E}">
        <p14:creationId xmlns:p14="http://schemas.microsoft.com/office/powerpoint/2010/main" val="296387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Group 2"/>
          <p:cNvGraphicFramePr>
            <a:graphicFrameLocks noGrp="1"/>
          </p:cNvGraphicFramePr>
          <p:nvPr/>
        </p:nvGraphicFramePr>
        <p:xfrm>
          <a:off x="0" y="-38691"/>
          <a:ext cx="9144000" cy="5674160"/>
        </p:xfrm>
        <a:graphic>
          <a:graphicData uri="http://schemas.openxmlformats.org/drawingml/2006/table">
            <a:tbl>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1441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Tahoma" pitchFamily="34" charset="0"/>
                          <a:cs typeface="Arial" charset="0"/>
                        </a:rPr>
                        <a:t>MEDICAL MODEL THINKING</a:t>
                      </a:r>
                      <a:endParaRPr kumimoji="0" lang="en-US" sz="2400" b="1" i="0" u="none" strike="noStrike" cap="none" normalizeH="0" baseline="0" dirty="0">
                        <a:ln>
                          <a:noFill/>
                        </a:ln>
                        <a:solidFill>
                          <a:schemeClr val="tx1"/>
                        </a:solidFill>
                        <a:effectLst/>
                        <a:latin typeface="Tahoma" pitchFamily="34" charset="0"/>
                        <a:cs typeface="Arial"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500" b="1" i="0" u="none" strike="noStrike" cap="none" normalizeH="0" baseline="0" dirty="0">
                          <a:ln>
                            <a:noFill/>
                          </a:ln>
                          <a:solidFill>
                            <a:schemeClr val="tx1"/>
                          </a:solidFill>
                          <a:effectLst/>
                          <a:latin typeface="Tahoma" pitchFamily="34" charset="0"/>
                          <a:cs typeface="Arial" charset="0"/>
                        </a:rPr>
                        <a:t>SOCIAL MODEL THINKING</a:t>
                      </a:r>
                      <a:endParaRPr kumimoji="0" lang="en-US" sz="2500" b="1" i="0" u="none" strike="noStrike" cap="none" normalizeH="0" baseline="0" dirty="0">
                        <a:ln>
                          <a:noFill/>
                        </a:ln>
                        <a:solidFill>
                          <a:schemeClr val="tx1"/>
                        </a:solidFill>
                        <a:effectLst/>
                        <a:latin typeface="Tahoma" pitchFamily="34" charset="0"/>
                        <a:cs typeface="Arial"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0"/>
                  </a:ext>
                </a:extLst>
              </a:tr>
              <a:tr h="37659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900" b="1" i="0" u="none" strike="noStrike" cap="none" normalizeH="0" baseline="0" dirty="0">
                          <a:ln>
                            <a:noFill/>
                          </a:ln>
                          <a:solidFill>
                            <a:schemeClr val="tx1"/>
                          </a:solidFill>
                          <a:effectLst/>
                          <a:latin typeface="Arial" charset="0"/>
                          <a:cs typeface="Arial" charset="0"/>
                        </a:rPr>
                        <a:t>Person is faulty</a:t>
                      </a:r>
                      <a:endParaRPr kumimoji="0" lang="en-US" sz="1900" b="1" i="0" u="none" strike="noStrike" cap="none" normalizeH="0" baseline="0" dirty="0">
                        <a:ln>
                          <a:noFill/>
                        </a:ln>
                        <a:solidFill>
                          <a:schemeClr val="tx1"/>
                        </a:solidFill>
                        <a:effectLst/>
                        <a:latin typeface="Arial" charset="0"/>
                        <a:cs typeface="Arial"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900" b="1" i="0" u="none" strike="noStrike" cap="none" normalizeH="0" baseline="0" dirty="0">
                          <a:ln>
                            <a:noFill/>
                          </a:ln>
                          <a:solidFill>
                            <a:schemeClr val="tx1"/>
                          </a:solidFill>
                          <a:effectLst/>
                          <a:latin typeface="Arial" charset="0"/>
                          <a:cs typeface="Arial" charset="0"/>
                        </a:rPr>
                        <a:t>Person is valued</a:t>
                      </a:r>
                      <a:endParaRPr kumimoji="0" lang="en-US" sz="1900" b="1" i="0" u="none" strike="noStrike" cap="none" normalizeH="0" baseline="0" dirty="0">
                        <a:ln>
                          <a:noFill/>
                        </a:ln>
                        <a:solidFill>
                          <a:schemeClr val="tx1"/>
                        </a:solidFill>
                        <a:effectLst/>
                        <a:latin typeface="Arial" charset="0"/>
                        <a:cs typeface="Arial"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r h="66535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900" b="1" i="0" u="none" strike="noStrike" cap="none" normalizeH="0" baseline="0" dirty="0">
                          <a:ln>
                            <a:noFill/>
                          </a:ln>
                          <a:solidFill>
                            <a:schemeClr val="tx1"/>
                          </a:solidFill>
                          <a:effectLst/>
                          <a:latin typeface="Arial" charset="0"/>
                          <a:cs typeface="Arial" charset="0"/>
                        </a:rPr>
                        <a:t>Diagnosis</a:t>
                      </a:r>
                      <a:endParaRPr kumimoji="0" lang="en-US" sz="1900" b="1" i="0" u="none" strike="noStrike" cap="none" normalizeH="0" baseline="0" dirty="0">
                        <a:ln>
                          <a:noFill/>
                        </a:ln>
                        <a:solidFill>
                          <a:schemeClr val="tx1"/>
                        </a:solidFill>
                        <a:effectLst/>
                        <a:latin typeface="Arial" charset="0"/>
                        <a:cs typeface="Arial"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900" b="1" i="0" u="none" strike="noStrike" cap="none" normalizeH="0" baseline="0" dirty="0">
                          <a:ln>
                            <a:noFill/>
                          </a:ln>
                          <a:solidFill>
                            <a:schemeClr val="tx1"/>
                          </a:solidFill>
                          <a:effectLst/>
                          <a:latin typeface="Arial" charset="0"/>
                          <a:cs typeface="Arial" charset="0"/>
                        </a:rPr>
                        <a:t>Strengths and needs defined by self and others</a:t>
                      </a:r>
                      <a:endParaRPr kumimoji="0" lang="en-US" sz="1900" b="1" i="0" u="none" strike="noStrike" cap="none" normalizeH="0" baseline="0" dirty="0">
                        <a:ln>
                          <a:noFill/>
                        </a:ln>
                        <a:solidFill>
                          <a:schemeClr val="tx1"/>
                        </a:solidFill>
                        <a:effectLst/>
                        <a:latin typeface="Arial" charset="0"/>
                        <a:cs typeface="Arial"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2"/>
                  </a:ext>
                </a:extLst>
              </a:tr>
              <a:tr h="6638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900" b="1" i="0" u="none" strike="noStrike" cap="none" normalizeH="0" baseline="0" dirty="0">
                          <a:ln>
                            <a:noFill/>
                          </a:ln>
                          <a:solidFill>
                            <a:schemeClr val="tx1"/>
                          </a:solidFill>
                          <a:effectLst/>
                          <a:latin typeface="Arial" charset="0"/>
                          <a:cs typeface="Arial" charset="0"/>
                        </a:rPr>
                        <a:t>Labelling</a:t>
                      </a:r>
                      <a:endParaRPr kumimoji="0" lang="en-US" sz="1900" b="1" i="0" u="none" strike="noStrike" cap="none" normalizeH="0" baseline="0" dirty="0">
                        <a:ln>
                          <a:noFill/>
                        </a:ln>
                        <a:solidFill>
                          <a:schemeClr val="tx1"/>
                        </a:solidFill>
                        <a:effectLst/>
                        <a:latin typeface="Arial" charset="0"/>
                        <a:cs typeface="Arial"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900" b="1" i="0" u="none" strike="noStrike" cap="none" normalizeH="0" baseline="0" dirty="0">
                          <a:ln>
                            <a:noFill/>
                          </a:ln>
                          <a:solidFill>
                            <a:schemeClr val="tx1"/>
                          </a:solidFill>
                          <a:effectLst/>
                          <a:latin typeface="Arial" charset="0"/>
                          <a:cs typeface="Arial" charset="0"/>
                        </a:rPr>
                        <a:t>Identify barriers and develop solutions</a:t>
                      </a:r>
                      <a:endParaRPr kumimoji="0" lang="en-US" sz="1900" b="1" i="0" u="none" strike="noStrike" cap="none" normalizeH="0" baseline="0" dirty="0">
                        <a:ln>
                          <a:noFill/>
                        </a:ln>
                        <a:solidFill>
                          <a:schemeClr val="tx1"/>
                        </a:solidFill>
                        <a:effectLst/>
                        <a:latin typeface="Arial" charset="0"/>
                        <a:cs typeface="Arial"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3"/>
                  </a:ext>
                </a:extLst>
              </a:tr>
              <a:tr h="66535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900" b="1" i="0" u="none" strike="noStrike" cap="none" normalizeH="0" baseline="0" dirty="0">
                          <a:ln>
                            <a:noFill/>
                          </a:ln>
                          <a:solidFill>
                            <a:schemeClr val="tx1"/>
                          </a:solidFill>
                          <a:effectLst/>
                          <a:latin typeface="Arial" charset="0"/>
                          <a:cs typeface="Arial" charset="0"/>
                        </a:rPr>
                        <a:t>Impairment becomes the focus of attention </a:t>
                      </a:r>
                      <a:endParaRPr kumimoji="0" lang="en-US" sz="1900" b="1" i="0" u="none" strike="noStrike" cap="none" normalizeH="0" baseline="0" dirty="0">
                        <a:ln>
                          <a:noFill/>
                        </a:ln>
                        <a:solidFill>
                          <a:schemeClr val="tx1"/>
                        </a:solidFill>
                        <a:effectLst/>
                        <a:latin typeface="Arial" charset="0"/>
                        <a:cs typeface="Arial"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900" b="1" i="0" u="none" strike="noStrike" cap="none" normalizeH="0" baseline="0" dirty="0">
                          <a:ln>
                            <a:noFill/>
                          </a:ln>
                          <a:solidFill>
                            <a:schemeClr val="tx1"/>
                          </a:solidFill>
                          <a:effectLst/>
                          <a:latin typeface="Arial" charset="0"/>
                          <a:cs typeface="Arial" charset="0"/>
                        </a:rPr>
                        <a:t>Outcome based programme designed</a:t>
                      </a:r>
                      <a:endParaRPr kumimoji="0" lang="en-US" sz="1900" b="1" i="0" u="none" strike="noStrike" cap="none" normalizeH="0" baseline="0" dirty="0">
                        <a:ln>
                          <a:noFill/>
                        </a:ln>
                        <a:solidFill>
                          <a:schemeClr val="tx1"/>
                        </a:solidFill>
                        <a:effectLst/>
                        <a:latin typeface="Arial" charset="0"/>
                        <a:cs typeface="Arial"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4"/>
                  </a:ext>
                </a:extLst>
              </a:tr>
              <a:tr h="66535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900" b="1" i="0" u="none" strike="noStrike" cap="none" normalizeH="0" baseline="0" dirty="0">
                          <a:ln>
                            <a:noFill/>
                          </a:ln>
                          <a:solidFill>
                            <a:schemeClr val="tx1"/>
                          </a:solidFill>
                          <a:effectLst/>
                          <a:latin typeface="Arial" charset="0"/>
                          <a:cs typeface="Arial" charset="0"/>
                        </a:rPr>
                        <a:t>Assessment, monitoring, programmes of therapy imposed</a:t>
                      </a:r>
                      <a:endParaRPr kumimoji="0" lang="en-US" sz="1900" b="1" i="0" u="none" strike="noStrike" cap="none" normalizeH="0" baseline="0" dirty="0">
                        <a:ln>
                          <a:noFill/>
                        </a:ln>
                        <a:solidFill>
                          <a:schemeClr val="tx1"/>
                        </a:solidFill>
                        <a:effectLst/>
                        <a:latin typeface="Arial" charset="0"/>
                        <a:cs typeface="Arial"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900" b="1" i="0" u="none" strike="noStrike" cap="none" normalizeH="0" baseline="0" dirty="0">
                          <a:ln>
                            <a:noFill/>
                          </a:ln>
                          <a:solidFill>
                            <a:schemeClr val="tx1"/>
                          </a:solidFill>
                          <a:effectLst/>
                          <a:latin typeface="Arial" charset="0"/>
                          <a:cs typeface="Arial" charset="0"/>
                        </a:rPr>
                        <a:t>Resources are made available to ordinary services</a:t>
                      </a:r>
                      <a:endParaRPr kumimoji="0" lang="en-US" sz="1900" b="1" i="0" u="none" strike="noStrike" cap="none" normalizeH="0" baseline="0" dirty="0">
                        <a:ln>
                          <a:noFill/>
                        </a:ln>
                        <a:solidFill>
                          <a:schemeClr val="tx1"/>
                        </a:solidFill>
                        <a:effectLst/>
                        <a:latin typeface="Arial" charset="0"/>
                        <a:cs typeface="Arial"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r h="6638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900" b="1" i="0" u="none" strike="noStrike" cap="none" normalizeH="0" baseline="0" dirty="0">
                          <a:ln>
                            <a:noFill/>
                          </a:ln>
                          <a:solidFill>
                            <a:schemeClr val="tx1"/>
                          </a:solidFill>
                          <a:effectLst/>
                          <a:latin typeface="Arial" charset="0"/>
                          <a:cs typeface="Arial" charset="0"/>
                        </a:rPr>
                        <a:t>Segregation and alternative services</a:t>
                      </a:r>
                      <a:endParaRPr kumimoji="0" lang="en-US" sz="1900" b="1" i="0" u="none" strike="noStrike" cap="none" normalizeH="0" baseline="0" dirty="0">
                        <a:ln>
                          <a:noFill/>
                        </a:ln>
                        <a:solidFill>
                          <a:schemeClr val="tx1"/>
                        </a:solidFill>
                        <a:effectLst/>
                        <a:latin typeface="Arial" charset="0"/>
                        <a:cs typeface="Arial"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900" b="1" i="0" u="none" strike="noStrike" cap="none" normalizeH="0" baseline="0" dirty="0">
                          <a:ln>
                            <a:noFill/>
                          </a:ln>
                          <a:solidFill>
                            <a:schemeClr val="tx1"/>
                          </a:solidFill>
                          <a:effectLst/>
                          <a:latin typeface="Arial" charset="0"/>
                          <a:cs typeface="Arial" charset="0"/>
                        </a:rPr>
                        <a:t>Disability Equality Training for All</a:t>
                      </a:r>
                      <a:endParaRPr kumimoji="0" lang="en-US" sz="1900" b="1" i="0" u="none" strike="noStrike" cap="none" normalizeH="0" baseline="0" dirty="0">
                        <a:ln>
                          <a:noFill/>
                        </a:ln>
                        <a:solidFill>
                          <a:schemeClr val="tx1"/>
                        </a:solidFill>
                        <a:effectLst/>
                        <a:latin typeface="Arial" charset="0"/>
                        <a:cs typeface="Arial"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6"/>
                  </a:ext>
                </a:extLst>
              </a:tr>
              <a:tr h="3780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900" b="1" i="0" u="none" strike="noStrike" cap="none" normalizeH="0" baseline="0" dirty="0">
                          <a:ln>
                            <a:noFill/>
                          </a:ln>
                          <a:solidFill>
                            <a:schemeClr val="tx1"/>
                          </a:solidFill>
                          <a:effectLst/>
                          <a:latin typeface="Arial" charset="0"/>
                          <a:cs typeface="Arial" charset="0"/>
                        </a:rPr>
                        <a:t>Ordinary needs put on hold</a:t>
                      </a:r>
                      <a:endParaRPr kumimoji="0" lang="en-US" sz="1900" b="1" i="0" u="none" strike="noStrike" cap="none" normalizeH="0" baseline="0" dirty="0">
                        <a:ln>
                          <a:noFill/>
                        </a:ln>
                        <a:solidFill>
                          <a:schemeClr val="tx1"/>
                        </a:solidFill>
                        <a:effectLst/>
                        <a:latin typeface="Arial" charset="0"/>
                        <a:cs typeface="Arial"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900" b="1" i="0" u="none" strike="noStrike" cap="none" normalizeH="0" baseline="0" dirty="0">
                          <a:ln>
                            <a:noFill/>
                          </a:ln>
                          <a:solidFill>
                            <a:schemeClr val="tx1"/>
                          </a:solidFill>
                          <a:effectLst/>
                          <a:latin typeface="Arial" charset="0"/>
                          <a:cs typeface="Arial" charset="0"/>
                        </a:rPr>
                        <a:t>Encourage social relationships </a:t>
                      </a:r>
                      <a:endParaRPr kumimoji="0" lang="en-US" sz="1900" b="1" i="0" u="none" strike="noStrike" cap="none" normalizeH="0" baseline="0" dirty="0">
                        <a:ln>
                          <a:noFill/>
                        </a:ln>
                        <a:solidFill>
                          <a:schemeClr val="tx1"/>
                        </a:solidFill>
                        <a:effectLst/>
                        <a:latin typeface="Arial" charset="0"/>
                        <a:cs typeface="Arial"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7"/>
                  </a:ext>
                </a:extLst>
              </a:tr>
              <a:tr h="6638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900" b="1" i="0" u="none" strike="noStrike" cap="none" normalizeH="0" baseline="0" dirty="0">
                          <a:ln>
                            <a:noFill/>
                          </a:ln>
                          <a:solidFill>
                            <a:schemeClr val="tx1"/>
                          </a:solidFill>
                          <a:effectLst/>
                          <a:latin typeface="Arial" charset="0"/>
                          <a:cs typeface="Arial" charset="0"/>
                        </a:rPr>
                        <a:t>Re-entry if normal enough OR Permanent Exclusion</a:t>
                      </a:r>
                      <a:endParaRPr kumimoji="0" lang="en-US" sz="1900" b="1" i="0" u="none" strike="noStrike" cap="none" normalizeH="0" baseline="0" dirty="0">
                        <a:ln>
                          <a:noFill/>
                        </a:ln>
                        <a:solidFill>
                          <a:schemeClr val="tx1"/>
                        </a:solidFill>
                        <a:effectLst/>
                        <a:latin typeface="Arial" charset="0"/>
                        <a:cs typeface="Arial"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900" b="1" i="0" u="none" strike="noStrike" cap="none" normalizeH="0" baseline="0" dirty="0">
                          <a:ln>
                            <a:noFill/>
                          </a:ln>
                          <a:solidFill>
                            <a:schemeClr val="tx1"/>
                          </a:solidFill>
                          <a:effectLst/>
                          <a:latin typeface="Arial" charset="0"/>
                          <a:cs typeface="Arial" charset="0"/>
                        </a:rPr>
                        <a:t>Diversity welcomed and disabled person is Included</a:t>
                      </a:r>
                      <a:endParaRPr kumimoji="0" lang="en-US" sz="1900" b="1" i="0" u="none" strike="noStrike" cap="none" normalizeH="0" baseline="0" dirty="0">
                        <a:ln>
                          <a:noFill/>
                        </a:ln>
                        <a:solidFill>
                          <a:schemeClr val="tx1"/>
                        </a:solidFill>
                        <a:effectLst/>
                        <a:latin typeface="Arial" charset="0"/>
                        <a:cs typeface="Arial"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8"/>
                  </a:ext>
                </a:extLst>
              </a:tr>
              <a:tr h="37116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900" b="1" i="0" u="none" strike="noStrike" cap="none" normalizeH="0" baseline="0" dirty="0">
                          <a:ln>
                            <a:noFill/>
                          </a:ln>
                          <a:solidFill>
                            <a:schemeClr val="tx1"/>
                          </a:solidFill>
                          <a:effectLst/>
                          <a:latin typeface="Arial" charset="0"/>
                          <a:cs typeface="Arial" charset="0"/>
                        </a:rPr>
                        <a:t>Society remains unchanged</a:t>
                      </a:r>
                      <a:endParaRPr kumimoji="0" lang="en-US" sz="1900" b="1" i="0" u="none" strike="noStrike" cap="none" normalizeH="0" baseline="0" dirty="0">
                        <a:ln>
                          <a:noFill/>
                        </a:ln>
                        <a:solidFill>
                          <a:schemeClr val="tx1"/>
                        </a:solidFill>
                        <a:effectLst/>
                        <a:latin typeface="Arial" charset="0"/>
                        <a:cs typeface="Arial"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900" b="1" i="0" u="none" strike="noStrike" cap="none" normalizeH="0" baseline="0" dirty="0">
                          <a:ln>
                            <a:noFill/>
                          </a:ln>
                          <a:solidFill>
                            <a:schemeClr val="tx1"/>
                          </a:solidFill>
                          <a:effectLst/>
                          <a:latin typeface="Arial" charset="0"/>
                          <a:cs typeface="Arial" charset="0"/>
                        </a:rPr>
                        <a:t>Society evolves</a:t>
                      </a:r>
                      <a:endParaRPr kumimoji="0" lang="en-US" sz="1900" b="1" i="0" u="none" strike="noStrike" cap="none" normalizeH="0" baseline="0" dirty="0">
                        <a:ln>
                          <a:noFill/>
                        </a:ln>
                        <a:solidFill>
                          <a:schemeClr val="tx1"/>
                        </a:solidFill>
                        <a:effectLst/>
                        <a:latin typeface="Arial" charset="0"/>
                        <a:cs typeface="Arial"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9"/>
                  </a:ext>
                </a:extLst>
              </a:tr>
            </a:tbl>
          </a:graphicData>
        </a:graphic>
      </p:graphicFrame>
      <p:sp>
        <p:nvSpPr>
          <p:cNvPr id="25637" name="Text Box 37"/>
          <p:cNvSpPr txBox="1">
            <a:spLocks noChangeArrowheads="1"/>
          </p:cNvSpPr>
          <p:nvPr/>
        </p:nvSpPr>
        <p:spPr bwMode="auto">
          <a:xfrm>
            <a:off x="1331640" y="5733256"/>
            <a:ext cx="7710760" cy="338554"/>
          </a:xfrm>
          <a:prstGeom prst="rect">
            <a:avLst/>
          </a:prstGeom>
          <a:noFill/>
          <a:ln w="9525">
            <a:noFill/>
            <a:miter lim="800000"/>
            <a:headEnd/>
            <a:tailEnd/>
          </a:ln>
        </p:spPr>
        <p:txBody>
          <a:bodyPr wrap="square">
            <a:spAutoFit/>
          </a:bodyPr>
          <a:lstStyle/>
          <a:p>
            <a:pPr algn="r"/>
            <a:r>
              <a:rPr lang="en-GB" altLang="en-US" sz="1600" b="1" dirty="0">
                <a:latin typeface="Calibri" pitchFamily="34" charset="0"/>
              </a:rPr>
              <a:t>(Adapted from Micheline Mason 1994 &amp; R. Rieser 2005)</a:t>
            </a:r>
            <a:endParaRPr lang="en-US" altLang="en-US" sz="1600" b="1" dirty="0">
              <a:latin typeface="Calibri" pitchFamily="34" charset="0"/>
            </a:endParaRPr>
          </a:p>
        </p:txBody>
      </p:sp>
    </p:spTree>
    <p:extLst>
      <p:ext uri="{BB962C8B-B14F-4D97-AF65-F5344CB8AC3E}">
        <p14:creationId xmlns:p14="http://schemas.microsoft.com/office/powerpoint/2010/main" val="23807445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884B9-E263-4B4F-9DFF-A53AF00660C8}"/>
              </a:ext>
            </a:extLst>
          </p:cNvPr>
          <p:cNvSpPr>
            <a:spLocks noGrp="1"/>
          </p:cNvSpPr>
          <p:nvPr>
            <p:ph type="title"/>
          </p:nvPr>
        </p:nvSpPr>
        <p:spPr>
          <a:xfrm>
            <a:off x="457200" y="-296862"/>
            <a:ext cx="8229600" cy="1220140"/>
          </a:xfrm>
        </p:spPr>
        <p:txBody>
          <a:bodyPr/>
          <a:lstStyle/>
          <a:p>
            <a:r>
              <a:rPr lang="en-GB" dirty="0">
                <a:solidFill>
                  <a:schemeClr val="bg1"/>
                </a:solidFill>
              </a:rPr>
              <a:t>Applying Low Arousal Approaches</a:t>
            </a:r>
          </a:p>
        </p:txBody>
      </p:sp>
      <p:sp>
        <p:nvSpPr>
          <p:cNvPr id="3" name="Content Placeholder 2">
            <a:extLst>
              <a:ext uri="{FF2B5EF4-FFF2-40B4-BE49-F238E27FC236}">
                <a16:creationId xmlns:a16="http://schemas.microsoft.com/office/drawing/2014/main" id="{A291CF78-EB94-4A57-912A-38D5EEF0E592}"/>
              </a:ext>
            </a:extLst>
          </p:cNvPr>
          <p:cNvSpPr>
            <a:spLocks noGrp="1"/>
          </p:cNvSpPr>
          <p:nvPr>
            <p:ph idx="1"/>
          </p:nvPr>
        </p:nvSpPr>
        <p:spPr>
          <a:xfrm>
            <a:off x="315158" y="1094713"/>
            <a:ext cx="8669044" cy="5093023"/>
          </a:xfrm>
        </p:spPr>
        <p:txBody>
          <a:bodyPr>
            <a:normAutofit fontScale="85000" lnSpcReduction="10000"/>
          </a:bodyPr>
          <a:lstStyle/>
          <a:p>
            <a:pPr marL="0" indent="0" algn="l">
              <a:buNone/>
            </a:pPr>
            <a:r>
              <a:rPr lang="en-GB" b="0" i="0" dirty="0">
                <a:solidFill>
                  <a:srgbClr val="000000"/>
                </a:solidFill>
                <a:effectLst/>
                <a:latin typeface="Source Sans Pro" panose="020B0503030403020204" pitchFamily="34" charset="0"/>
              </a:rPr>
              <a:t>The core principals are about:</a:t>
            </a:r>
          </a:p>
          <a:p>
            <a:pPr marL="0" indent="0" algn="l">
              <a:buNone/>
            </a:pPr>
            <a:endParaRPr lang="en-GB" sz="1600" b="0" i="0" dirty="0">
              <a:solidFill>
                <a:srgbClr val="000000"/>
              </a:solidFill>
              <a:effectLst/>
              <a:latin typeface="Source Sans Pro" panose="020B0503030403020204" pitchFamily="34" charset="0"/>
            </a:endParaRPr>
          </a:p>
          <a:p>
            <a:pPr lvl="1">
              <a:buFont typeface="Arial" panose="020B0604020202020204" pitchFamily="34" charset="0"/>
              <a:buChar char="•"/>
            </a:pPr>
            <a:r>
              <a:rPr lang="en-GB" b="0" i="0" dirty="0">
                <a:solidFill>
                  <a:srgbClr val="000000"/>
                </a:solidFill>
                <a:effectLst/>
                <a:latin typeface="Source Sans Pro" panose="020B0503030403020204" pitchFamily="34" charset="0"/>
              </a:rPr>
              <a:t>understanding the Low Arousal Approach and how it can improve outcomes for young people, staff and families</a:t>
            </a:r>
          </a:p>
          <a:p>
            <a:pPr lvl="1">
              <a:buFont typeface="Arial" panose="020B0604020202020204" pitchFamily="34" charset="0"/>
              <a:buChar char="•"/>
            </a:pPr>
            <a:r>
              <a:rPr lang="en-GB" b="0" i="0" dirty="0">
                <a:solidFill>
                  <a:srgbClr val="000000"/>
                </a:solidFill>
                <a:effectLst/>
                <a:latin typeface="Source Sans Pro" panose="020B0503030403020204" pitchFamily="34" charset="0"/>
              </a:rPr>
              <a:t>understanding stress and how best to support yourself and others</a:t>
            </a:r>
          </a:p>
          <a:p>
            <a:pPr lvl="1">
              <a:buFont typeface="Arial" panose="020B0604020202020204" pitchFamily="34" charset="0"/>
              <a:buChar char="•"/>
            </a:pPr>
            <a:r>
              <a:rPr lang="en-GB" b="0" i="0" dirty="0">
                <a:solidFill>
                  <a:srgbClr val="000000"/>
                </a:solidFill>
                <a:effectLst/>
                <a:latin typeface="Source Sans Pro" panose="020B0503030403020204" pitchFamily="34" charset="0"/>
              </a:rPr>
              <a:t>improving classroom pedagogy</a:t>
            </a:r>
          </a:p>
          <a:p>
            <a:pPr lvl="1">
              <a:buFont typeface="Arial" panose="020B0604020202020204" pitchFamily="34" charset="0"/>
              <a:buChar char="•"/>
            </a:pPr>
            <a:r>
              <a:rPr lang="en-GB" b="0" i="0" dirty="0">
                <a:solidFill>
                  <a:srgbClr val="000000"/>
                </a:solidFill>
                <a:effectLst/>
                <a:latin typeface="Source Sans Pro" panose="020B0503030403020204" pitchFamily="34" charset="0"/>
              </a:rPr>
              <a:t>challenging and supporting positive whole-school systems.</a:t>
            </a:r>
          </a:p>
          <a:p>
            <a:pPr marL="457200" lvl="1" indent="0">
              <a:buNone/>
            </a:pPr>
            <a:endParaRPr lang="en-GB" b="0" i="0" dirty="0">
              <a:solidFill>
                <a:srgbClr val="000000"/>
              </a:solidFill>
              <a:effectLst/>
              <a:latin typeface="Source Sans Pro" panose="020B0503030403020204" pitchFamily="34" charset="0"/>
            </a:endParaRPr>
          </a:p>
          <a:p>
            <a:pPr marL="0" indent="0" algn="l">
              <a:buNone/>
            </a:pPr>
            <a:r>
              <a:rPr lang="en-GB" b="0" i="0" dirty="0">
                <a:solidFill>
                  <a:srgbClr val="000000"/>
                </a:solidFill>
                <a:effectLst/>
                <a:latin typeface="Source Sans Pro" panose="020B0503030403020204" pitchFamily="34" charset="0"/>
              </a:rPr>
              <a:t>A strong pillar throughout is co-production – working jointly on identifying challenges and finding solutions to improve the outcomes for young people.</a:t>
            </a:r>
          </a:p>
          <a:p>
            <a:endParaRPr lang="en-GB" dirty="0"/>
          </a:p>
        </p:txBody>
      </p:sp>
    </p:spTree>
    <p:extLst>
      <p:ext uri="{BB962C8B-B14F-4D97-AF65-F5344CB8AC3E}">
        <p14:creationId xmlns:p14="http://schemas.microsoft.com/office/powerpoint/2010/main" val="2338498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A08A6-7699-4E68-B878-5D25468BEE08}"/>
              </a:ext>
            </a:extLst>
          </p:cNvPr>
          <p:cNvSpPr>
            <a:spLocks noGrp="1"/>
          </p:cNvSpPr>
          <p:nvPr>
            <p:ph type="title"/>
          </p:nvPr>
        </p:nvSpPr>
        <p:spPr>
          <a:xfrm>
            <a:off x="457200" y="-296862"/>
            <a:ext cx="8229600" cy="1188402"/>
          </a:xfrm>
        </p:spPr>
        <p:txBody>
          <a:bodyPr/>
          <a:lstStyle/>
          <a:p>
            <a:r>
              <a:rPr lang="en-GB" dirty="0">
                <a:solidFill>
                  <a:schemeClr val="bg1"/>
                </a:solidFill>
              </a:rPr>
              <a:t>Planned Escape</a:t>
            </a:r>
          </a:p>
        </p:txBody>
      </p:sp>
      <p:sp>
        <p:nvSpPr>
          <p:cNvPr id="3" name="Content Placeholder 2">
            <a:extLst>
              <a:ext uri="{FF2B5EF4-FFF2-40B4-BE49-F238E27FC236}">
                <a16:creationId xmlns:a16="http://schemas.microsoft.com/office/drawing/2014/main" id="{C4FB0C42-58C5-4229-A112-DFF253FB7E23}"/>
              </a:ext>
            </a:extLst>
          </p:cNvPr>
          <p:cNvSpPr>
            <a:spLocks noGrp="1"/>
          </p:cNvSpPr>
          <p:nvPr>
            <p:ph idx="1"/>
          </p:nvPr>
        </p:nvSpPr>
        <p:spPr>
          <a:xfrm>
            <a:off x="355600" y="891540"/>
            <a:ext cx="8432800" cy="5074920"/>
          </a:xfrm>
        </p:spPr>
        <p:txBody>
          <a:bodyPr>
            <a:normAutofit/>
          </a:bodyPr>
          <a:lstStyle/>
          <a:p>
            <a:pPr marL="0" indent="0">
              <a:buNone/>
            </a:pPr>
            <a:r>
              <a:rPr lang="en-GB" b="1" dirty="0"/>
              <a:t>Planned Escape</a:t>
            </a:r>
          </a:p>
          <a:p>
            <a:pPr marL="0" indent="0">
              <a:buNone/>
            </a:pPr>
            <a:endParaRPr lang="en-GB" dirty="0"/>
          </a:p>
          <a:p>
            <a:pPr marL="0" indent="0">
              <a:buNone/>
            </a:pPr>
            <a:r>
              <a:rPr lang="en-GB" dirty="0"/>
              <a:t>From the original interview almost a decade ago</a:t>
            </a:r>
          </a:p>
          <a:p>
            <a:pPr marL="0" indent="0">
              <a:buNone/>
            </a:pPr>
            <a:r>
              <a:rPr lang="en-GB" sz="2400" u="sng" dirty="0">
                <a:hlinkClick r:id="rId2"/>
              </a:rPr>
              <a:t>http://ow.ly/h4h030qe7H1</a:t>
            </a:r>
            <a:r>
              <a:rPr lang="en-GB" sz="2400" dirty="0"/>
              <a:t> </a:t>
            </a:r>
          </a:p>
          <a:p>
            <a:pPr marL="0" indent="0">
              <a:buNone/>
            </a:pPr>
            <a:endParaRPr lang="en-GB" sz="2000" dirty="0"/>
          </a:p>
          <a:p>
            <a:pPr marL="0" indent="0">
              <a:buNone/>
            </a:pPr>
            <a:r>
              <a:rPr lang="en-GB" dirty="0"/>
              <a:t>Hear more about establishing a Planned Escape strategy, that worked!</a:t>
            </a:r>
          </a:p>
          <a:p>
            <a:pPr marL="0" indent="0">
              <a:buNone/>
            </a:pPr>
            <a:endParaRPr lang="en-GB" sz="2000" dirty="0"/>
          </a:p>
          <a:p>
            <a:pPr marL="0" indent="0">
              <a:buNone/>
            </a:pPr>
            <a:r>
              <a:rPr lang="en-GB" sz="2400" u="sng" dirty="0">
                <a:hlinkClick r:id="rId3"/>
              </a:rPr>
              <a:t>http://ow.ly/ojdf30qe7H2</a:t>
            </a:r>
            <a:r>
              <a:rPr lang="en-GB" sz="2400" dirty="0"/>
              <a:t> &amp; </a:t>
            </a:r>
            <a:r>
              <a:rPr lang="en-GB" sz="2400" u="sng" dirty="0">
                <a:hlinkClick r:id="rId4"/>
              </a:rPr>
              <a:t>http://ow.ly/zAZ330qe7H0</a:t>
            </a:r>
            <a:r>
              <a:rPr lang="en-GB" sz="2400" dirty="0"/>
              <a:t> </a:t>
            </a:r>
          </a:p>
          <a:p>
            <a:pPr marL="0" indent="0">
              <a:buNone/>
            </a:pPr>
            <a:endParaRPr lang="en-GB" dirty="0"/>
          </a:p>
        </p:txBody>
      </p:sp>
    </p:spTree>
    <p:extLst>
      <p:ext uri="{BB962C8B-B14F-4D97-AF65-F5344CB8AC3E}">
        <p14:creationId xmlns:p14="http://schemas.microsoft.com/office/powerpoint/2010/main" val="2734862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Documents and Settings\Gareth\Desktop\PHOTOS 11\11 81 Final\IMG_1776.jpg"/>
          <p:cNvPicPr>
            <a:picLocks noChangeAspect="1" noChangeArrowheads="1"/>
          </p:cNvPicPr>
          <p:nvPr/>
        </p:nvPicPr>
        <p:blipFill>
          <a:blip r:embed="rId2" cstate="print"/>
          <a:srcRect/>
          <a:stretch>
            <a:fillRect/>
          </a:stretch>
        </p:blipFill>
        <p:spPr bwMode="auto">
          <a:xfrm>
            <a:off x="5000510" y="874809"/>
            <a:ext cx="3644167" cy="5108382"/>
          </a:xfrm>
          <a:prstGeom prst="rect">
            <a:avLst/>
          </a:prstGeom>
          <a:noFill/>
          <a:ln w="9525">
            <a:noFill/>
            <a:miter lim="800000"/>
            <a:headEnd/>
            <a:tailEnd/>
          </a:ln>
        </p:spPr>
      </p:pic>
      <p:sp>
        <p:nvSpPr>
          <p:cNvPr id="5" name="Title 1"/>
          <p:cNvSpPr txBox="1">
            <a:spLocks/>
          </p:cNvSpPr>
          <p:nvPr/>
        </p:nvSpPr>
        <p:spPr bwMode="auto">
          <a:xfrm>
            <a:off x="539552" y="1411747"/>
            <a:ext cx="3803650" cy="4221162"/>
          </a:xfrm>
          <a:prstGeom prst="rect">
            <a:avLst/>
          </a:prstGeom>
          <a:noFill/>
          <a:ln w="9525">
            <a:noFill/>
            <a:miter lim="800000"/>
            <a:headEnd/>
            <a:tailEnd/>
          </a:ln>
          <a:effectLst/>
        </p:spPr>
        <p:txBody>
          <a:bodyPr anchor="ctr"/>
          <a:lstStyle/>
          <a:p>
            <a:pPr algn="ctr" eaLnBrk="0" fontAlgn="auto" hangingPunct="0">
              <a:spcBef>
                <a:spcPts val="0"/>
              </a:spcBef>
              <a:spcAft>
                <a:spcPts val="0"/>
              </a:spcAft>
              <a:defRPr/>
            </a:pPr>
            <a:r>
              <a:rPr lang="en-GB" sz="3200" b="1" i="1" kern="0" dirty="0">
                <a:latin typeface="+mn-lt"/>
                <a:ea typeface="+mj-ea"/>
                <a:cs typeface="+mj-cs"/>
              </a:rPr>
              <a:t>‘The education of the peer group is an essential part of moving towards a truly inclusive community’</a:t>
            </a:r>
            <a:br>
              <a:rPr lang="en-GB" sz="2400" b="1" kern="0" dirty="0">
                <a:latin typeface="+mn-lt"/>
                <a:ea typeface="+mj-ea"/>
                <a:cs typeface="+mj-cs"/>
              </a:rPr>
            </a:br>
            <a:br>
              <a:rPr lang="en-GB" sz="2400" b="1" kern="0" dirty="0">
                <a:latin typeface="+mn-lt"/>
                <a:ea typeface="+mj-ea"/>
                <a:cs typeface="+mj-cs"/>
              </a:rPr>
            </a:br>
            <a:br>
              <a:rPr lang="en-GB" sz="2000" b="1" kern="0" dirty="0">
                <a:latin typeface="+mn-lt"/>
                <a:ea typeface="+mj-ea"/>
                <a:cs typeface="+mj-cs"/>
              </a:rPr>
            </a:br>
            <a:br>
              <a:rPr lang="en-GB" sz="2000" b="1" kern="0" dirty="0">
                <a:latin typeface="+mn-lt"/>
                <a:ea typeface="+mj-ea"/>
                <a:cs typeface="+mj-cs"/>
              </a:rPr>
            </a:br>
            <a:r>
              <a:rPr lang="en-GB" sz="2000" b="1" kern="0" dirty="0">
                <a:latin typeface="+mn-lt"/>
                <a:ea typeface="+mj-ea"/>
                <a:cs typeface="+mj-cs"/>
              </a:rPr>
              <a:t>Gareth D Morewood (2011)</a:t>
            </a:r>
          </a:p>
        </p:txBody>
      </p:sp>
      <p:sp>
        <p:nvSpPr>
          <p:cNvPr id="4" name="Title 2">
            <a:extLst>
              <a:ext uri="{FF2B5EF4-FFF2-40B4-BE49-F238E27FC236}">
                <a16:creationId xmlns:a16="http://schemas.microsoft.com/office/drawing/2014/main" id="{178B0E5C-12D0-403E-B75A-1B48A5B3F699}"/>
              </a:ext>
            </a:extLst>
          </p:cNvPr>
          <p:cNvSpPr>
            <a:spLocks noGrp="1"/>
          </p:cNvSpPr>
          <p:nvPr>
            <p:ph type="title"/>
          </p:nvPr>
        </p:nvSpPr>
        <p:spPr>
          <a:xfrm>
            <a:off x="332097" y="0"/>
            <a:ext cx="8229600" cy="688053"/>
          </a:xfrm>
        </p:spPr>
        <p:txBody>
          <a:bodyPr>
            <a:noAutofit/>
          </a:bodyPr>
          <a:lstStyle/>
          <a:p>
            <a:pPr eaLnBrk="1" fontAlgn="auto" hangingPunct="1">
              <a:spcAft>
                <a:spcPts val="0"/>
              </a:spcAft>
              <a:defRPr/>
            </a:pPr>
            <a:r>
              <a:rPr lang="en-GB" sz="3000" b="1" dirty="0">
                <a:solidFill>
                  <a:schemeClr val="bg1"/>
                </a:solidFill>
                <a:effectLst/>
              </a:rPr>
              <a:t>Peer education and support is essential</a:t>
            </a:r>
          </a:p>
        </p:txBody>
      </p:sp>
    </p:spTree>
    <p:extLst>
      <p:ext uri="{BB962C8B-B14F-4D97-AF65-F5344CB8AC3E}">
        <p14:creationId xmlns:p14="http://schemas.microsoft.com/office/powerpoint/2010/main" val="3090789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3543" y="1226869"/>
            <a:ext cx="8936913" cy="4404262"/>
          </a:xfrm>
        </p:spPr>
        <p:txBody>
          <a:bodyPr>
            <a:normAutofit lnSpcReduction="10000"/>
          </a:bodyPr>
          <a:lstStyle/>
          <a:p>
            <a:pPr marL="566928" indent="-457200">
              <a:buSzPct val="75000"/>
              <a:defRPr/>
            </a:pPr>
            <a:r>
              <a:rPr lang="en-GB" sz="3000" dirty="0">
                <a:ea typeface="ＭＳ Ｐゴシック" charset="-128"/>
              </a:rPr>
              <a:t>Keep parents/carers informed</a:t>
            </a:r>
          </a:p>
          <a:p>
            <a:pPr marL="566928" indent="-457200">
              <a:buSzPct val="75000"/>
              <a:defRPr/>
            </a:pPr>
            <a:r>
              <a:rPr lang="en-GB" sz="3000" dirty="0">
                <a:ea typeface="ＭＳ Ｐゴシック" charset="-128"/>
              </a:rPr>
              <a:t>Make sure they know who to contact and how</a:t>
            </a:r>
          </a:p>
          <a:p>
            <a:pPr marL="566928" indent="-457200">
              <a:buSzPct val="75000"/>
              <a:defRPr/>
            </a:pPr>
            <a:r>
              <a:rPr lang="en-GB" sz="3000" dirty="0">
                <a:ea typeface="ＭＳ Ｐゴシック" charset="-128"/>
              </a:rPr>
              <a:t>Provide honest communication – no long-term benefit in providing anything but the truth</a:t>
            </a:r>
          </a:p>
          <a:p>
            <a:pPr marL="566928" indent="-457200">
              <a:buSzPct val="75000"/>
              <a:defRPr/>
            </a:pPr>
            <a:r>
              <a:rPr lang="en-GB" sz="3000" dirty="0">
                <a:ea typeface="ＭＳ Ｐゴシック" charset="-128"/>
              </a:rPr>
              <a:t>Listen to parents/carers – give them time</a:t>
            </a:r>
          </a:p>
          <a:p>
            <a:pPr marL="566928" indent="-457200">
              <a:buSzPct val="75000"/>
              <a:defRPr/>
            </a:pPr>
            <a:r>
              <a:rPr lang="en-GB" sz="3000" dirty="0">
                <a:ea typeface="ＭＳ Ｐゴシック" charset="-128"/>
              </a:rPr>
              <a:t>Try to avoid uncertainty/misinterpretation</a:t>
            </a:r>
          </a:p>
          <a:p>
            <a:pPr marL="109728" indent="0" eaLnBrk="1" fontAlgn="auto" hangingPunct="1">
              <a:spcAft>
                <a:spcPts val="0"/>
              </a:spcAft>
              <a:buClrTx/>
              <a:buSzPct val="75000"/>
              <a:buFont typeface="Wingdings 3"/>
              <a:buNone/>
              <a:defRPr/>
            </a:pPr>
            <a:endParaRPr lang="en-GB" sz="1600" dirty="0">
              <a:ea typeface="ＭＳ Ｐゴシック" charset="-128"/>
            </a:endParaRPr>
          </a:p>
          <a:p>
            <a:pPr marL="109728" indent="0" eaLnBrk="1" fontAlgn="auto" hangingPunct="1">
              <a:spcAft>
                <a:spcPts val="0"/>
              </a:spcAft>
              <a:buClrTx/>
              <a:buSzPct val="75000"/>
              <a:buFont typeface="Wingdings 3"/>
              <a:buNone/>
              <a:defRPr/>
            </a:pPr>
            <a:endParaRPr lang="en-GB" sz="1600" dirty="0">
              <a:ea typeface="ＭＳ Ｐゴシック" charset="-128"/>
            </a:endParaRPr>
          </a:p>
          <a:p>
            <a:pPr marL="365760" indent="-256032" eaLnBrk="1" fontAlgn="auto" hangingPunct="1">
              <a:spcAft>
                <a:spcPts val="0"/>
              </a:spcAft>
              <a:buFont typeface="Wingdings 3"/>
              <a:buNone/>
              <a:defRPr/>
            </a:pPr>
            <a:r>
              <a:rPr lang="en-GB" sz="2000" dirty="0"/>
              <a:t>	MOREWOOD, G. D., &amp; BOND, C. (2012)</a:t>
            </a:r>
            <a:r>
              <a:rPr lang="en-GB" sz="2000" i="1" dirty="0"/>
              <a:t> </a:t>
            </a:r>
            <a:r>
              <a:rPr lang="en-GB" sz="2000" b="1" i="1" dirty="0"/>
              <a:t>Understanding Parental confidence in an inclusive high school: a pilot survey</a:t>
            </a:r>
            <a:r>
              <a:rPr lang="en-GB" sz="2000" b="1" dirty="0"/>
              <a:t>. </a:t>
            </a:r>
            <a:r>
              <a:rPr lang="en-GB" sz="2000" dirty="0"/>
              <a:t> </a:t>
            </a:r>
            <a:r>
              <a:rPr lang="en-GB" sz="2000" i="1" dirty="0"/>
              <a:t>Support for Learning, </a:t>
            </a:r>
            <a:r>
              <a:rPr lang="en-GB" sz="2000" dirty="0"/>
              <a:t>Vol. 27 No.2, p53-58 Wiley Blackwell Publishing.</a:t>
            </a:r>
          </a:p>
          <a:p>
            <a:pPr marL="109728" indent="0" eaLnBrk="1" fontAlgn="auto" hangingPunct="1">
              <a:spcAft>
                <a:spcPts val="0"/>
              </a:spcAft>
              <a:buClrTx/>
              <a:buSzPct val="75000"/>
              <a:buFont typeface="Wingdings 3"/>
              <a:buNone/>
              <a:defRPr/>
            </a:pPr>
            <a:endParaRPr lang="en-GB" sz="2800" dirty="0">
              <a:ea typeface="ＭＳ Ｐゴシック" charset="-128"/>
            </a:endParaRPr>
          </a:p>
          <a:p>
            <a:pPr marL="365760" indent="-256032" eaLnBrk="1" fontAlgn="auto" hangingPunct="1">
              <a:spcAft>
                <a:spcPts val="0"/>
              </a:spcAft>
              <a:buClrTx/>
              <a:buSzPct val="75000"/>
              <a:buFont typeface="Wingdings" pitchFamily="2" charset="2"/>
              <a:buChar char="Ø"/>
              <a:defRPr/>
            </a:pPr>
            <a:endParaRPr lang="en-GB" dirty="0"/>
          </a:p>
          <a:p>
            <a:pPr marL="365760" indent="-256032" eaLnBrk="1" fontAlgn="auto" hangingPunct="1">
              <a:spcAft>
                <a:spcPts val="0"/>
              </a:spcAft>
              <a:buClrTx/>
              <a:buSzPct val="75000"/>
              <a:buFont typeface="Wingdings" pitchFamily="2" charset="2"/>
              <a:buChar char="Ø"/>
              <a:defRPr/>
            </a:pPr>
            <a:endParaRPr lang="en-GB" dirty="0"/>
          </a:p>
        </p:txBody>
      </p:sp>
      <p:sp>
        <p:nvSpPr>
          <p:cNvPr id="3" name="Title 2"/>
          <p:cNvSpPr>
            <a:spLocks noGrp="1"/>
          </p:cNvSpPr>
          <p:nvPr>
            <p:ph type="title"/>
          </p:nvPr>
        </p:nvSpPr>
        <p:spPr>
          <a:xfrm>
            <a:off x="524897" y="9427"/>
            <a:ext cx="8229600" cy="688053"/>
          </a:xfrm>
        </p:spPr>
        <p:txBody>
          <a:bodyPr>
            <a:noAutofit/>
          </a:bodyPr>
          <a:lstStyle/>
          <a:p>
            <a:pPr algn="l" eaLnBrk="1" fontAlgn="auto" hangingPunct="1">
              <a:spcAft>
                <a:spcPts val="0"/>
              </a:spcAft>
              <a:defRPr/>
            </a:pPr>
            <a:r>
              <a:rPr lang="en-GB" sz="3000" b="1" dirty="0">
                <a:solidFill>
                  <a:schemeClr val="bg1"/>
                </a:solidFill>
                <a:effectLst/>
              </a:rPr>
              <a:t>Ensure clear communication with parents/carers </a:t>
            </a:r>
          </a:p>
        </p:txBody>
      </p:sp>
    </p:spTree>
    <p:extLst>
      <p:ext uri="{BB962C8B-B14F-4D97-AF65-F5344CB8AC3E}">
        <p14:creationId xmlns:p14="http://schemas.microsoft.com/office/powerpoint/2010/main" val="483857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02A1D7-FB67-43CE-B927-241F703BA9B8}"/>
              </a:ext>
            </a:extLst>
          </p:cNvPr>
          <p:cNvPicPr>
            <a:picLocks noChangeAspect="1"/>
          </p:cNvPicPr>
          <p:nvPr/>
        </p:nvPicPr>
        <p:blipFill>
          <a:blip r:embed="rId2"/>
          <a:stretch>
            <a:fillRect/>
          </a:stretch>
        </p:blipFill>
        <p:spPr>
          <a:xfrm>
            <a:off x="690372" y="852256"/>
            <a:ext cx="7763256" cy="5143191"/>
          </a:xfrm>
          <a:prstGeom prst="rect">
            <a:avLst/>
          </a:prstGeom>
        </p:spPr>
      </p:pic>
      <p:sp>
        <p:nvSpPr>
          <p:cNvPr id="7" name="Title 1">
            <a:extLst>
              <a:ext uri="{FF2B5EF4-FFF2-40B4-BE49-F238E27FC236}">
                <a16:creationId xmlns:a16="http://schemas.microsoft.com/office/drawing/2014/main" id="{0C62DB95-8EE5-4641-9B5E-3D0C7E48C27B}"/>
              </a:ext>
            </a:extLst>
          </p:cNvPr>
          <p:cNvSpPr txBox="1">
            <a:spLocks/>
          </p:cNvSpPr>
          <p:nvPr/>
        </p:nvSpPr>
        <p:spPr>
          <a:xfrm>
            <a:off x="131975" y="20483"/>
            <a:ext cx="8880049" cy="69860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F2F2F2"/>
                </a:solidFill>
              </a:rPr>
              <a:t>LASER – a new project from Studio III</a:t>
            </a:r>
            <a:endParaRPr lang="en-US" sz="2800" dirty="0">
              <a:solidFill>
                <a:srgbClr val="FFFFFF"/>
              </a:solidFill>
            </a:endParaRPr>
          </a:p>
        </p:txBody>
      </p:sp>
    </p:spTree>
    <p:extLst>
      <p:ext uri="{BB962C8B-B14F-4D97-AF65-F5344CB8AC3E}">
        <p14:creationId xmlns:p14="http://schemas.microsoft.com/office/powerpoint/2010/main" val="1953650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BD046-7557-CD16-4005-CF96728948A7}"/>
              </a:ext>
            </a:extLst>
          </p:cNvPr>
          <p:cNvSpPr>
            <a:spLocks noGrp="1"/>
          </p:cNvSpPr>
          <p:nvPr>
            <p:ph type="title"/>
          </p:nvPr>
        </p:nvSpPr>
        <p:spPr>
          <a:xfrm>
            <a:off x="457200" y="-214890"/>
            <a:ext cx="8229600" cy="1143000"/>
          </a:xfrm>
        </p:spPr>
        <p:txBody>
          <a:bodyPr/>
          <a:lstStyle/>
          <a:p>
            <a:r>
              <a:rPr lang="en-GB" dirty="0">
                <a:solidFill>
                  <a:schemeClr val="bg1"/>
                </a:solidFill>
              </a:rPr>
              <a:t>Book Chapter</a:t>
            </a:r>
          </a:p>
        </p:txBody>
      </p:sp>
      <p:sp>
        <p:nvSpPr>
          <p:cNvPr id="3" name="Content Placeholder 2">
            <a:extLst>
              <a:ext uri="{FF2B5EF4-FFF2-40B4-BE49-F238E27FC236}">
                <a16:creationId xmlns:a16="http://schemas.microsoft.com/office/drawing/2014/main" id="{498A82D8-E129-780E-DE50-B54F4AA0EFD2}"/>
              </a:ext>
            </a:extLst>
          </p:cNvPr>
          <p:cNvSpPr>
            <a:spLocks noGrp="1"/>
          </p:cNvSpPr>
          <p:nvPr>
            <p:ph idx="1"/>
          </p:nvPr>
        </p:nvSpPr>
        <p:spPr>
          <a:xfrm>
            <a:off x="457200" y="1540020"/>
            <a:ext cx="8229600" cy="4525963"/>
          </a:xfrm>
        </p:spPr>
        <p:txBody>
          <a:bodyPr/>
          <a:lstStyle/>
          <a:p>
            <a:pPr marL="0" indent="0">
              <a:buNone/>
            </a:pPr>
            <a:endParaRPr lang="en-GB" sz="2000" dirty="0">
              <a:effectLst/>
              <a:ea typeface="Times New Roman" panose="02020603050405020304" pitchFamily="18" charset="0"/>
            </a:endParaRPr>
          </a:p>
          <a:p>
            <a:pPr marL="0" indent="0">
              <a:buNone/>
            </a:pPr>
            <a:endParaRPr lang="en-GB" sz="2000" dirty="0">
              <a:ea typeface="Times New Roman" panose="02020603050405020304" pitchFamily="18" charset="0"/>
            </a:endParaRPr>
          </a:p>
          <a:p>
            <a:pPr marL="0" indent="0">
              <a:buNone/>
            </a:pPr>
            <a:r>
              <a:rPr lang="en-GB" sz="2000" dirty="0">
                <a:effectLst/>
                <a:ea typeface="Times New Roman" panose="02020603050405020304" pitchFamily="18" charset="0"/>
              </a:rPr>
              <a:t>Morewood, G.D., McDonnell, A.A. &amp; McDermott, R.A. (2021). ‘The LASER Approach.’ In </a:t>
            </a:r>
            <a:r>
              <a:rPr lang="en-GB" sz="2000" i="1" dirty="0">
                <a:effectLst/>
                <a:ea typeface="Times New Roman" panose="02020603050405020304" pitchFamily="18" charset="0"/>
              </a:rPr>
              <a:t>New Trends and Promising Directions in Modern Education New Perspectives 2021</a:t>
            </a:r>
            <a:r>
              <a:rPr lang="en-GB" sz="2000" dirty="0">
                <a:effectLst/>
                <a:ea typeface="Times New Roman" panose="02020603050405020304" pitchFamily="18" charset="0"/>
              </a:rPr>
              <a:t>, Ed. By M. </a:t>
            </a:r>
            <a:r>
              <a:rPr lang="en-GB" sz="2000" dirty="0" err="1">
                <a:effectLst/>
                <a:ea typeface="Times New Roman" panose="02020603050405020304" pitchFamily="18" charset="0"/>
              </a:rPr>
              <a:t>Aydogmus</a:t>
            </a:r>
            <a:r>
              <a:rPr lang="en-GB" sz="2000" dirty="0">
                <a:effectLst/>
                <a:ea typeface="Times New Roman" panose="02020603050405020304" pitchFamily="18" charset="0"/>
              </a:rPr>
              <a:t>. </a:t>
            </a:r>
            <a:r>
              <a:rPr lang="en-GB" sz="2000" dirty="0" err="1">
                <a:effectLst/>
                <a:ea typeface="Times New Roman" panose="02020603050405020304" pitchFamily="18" charset="0"/>
              </a:rPr>
              <a:t>Meram</a:t>
            </a:r>
            <a:r>
              <a:rPr lang="en-GB" sz="2000" dirty="0">
                <a:effectLst/>
                <a:ea typeface="Times New Roman" panose="02020603050405020304" pitchFamily="18" charset="0"/>
              </a:rPr>
              <a:t>: </a:t>
            </a:r>
            <a:r>
              <a:rPr lang="en-GB" sz="2000" dirty="0" err="1">
                <a:effectLst/>
                <a:ea typeface="Times New Roman" panose="02020603050405020304" pitchFamily="18" charset="0"/>
              </a:rPr>
              <a:t>Palet</a:t>
            </a:r>
            <a:r>
              <a:rPr lang="en-GB" sz="2000" dirty="0">
                <a:effectLst/>
                <a:ea typeface="Times New Roman" panose="02020603050405020304" pitchFamily="18" charset="0"/>
              </a:rPr>
              <a:t> Publications.</a:t>
            </a:r>
          </a:p>
          <a:p>
            <a:pPr marL="0" indent="0">
              <a:buNone/>
            </a:pPr>
            <a:r>
              <a:rPr lang="en-GB" sz="2000" dirty="0">
                <a:effectLst/>
                <a:ea typeface="Times New Roman" panose="02020603050405020304" pitchFamily="18" charset="0"/>
              </a:rPr>
              <a:t> </a:t>
            </a:r>
          </a:p>
          <a:p>
            <a:pPr marL="0" indent="0">
              <a:buNone/>
            </a:pPr>
            <a:r>
              <a:rPr lang="en-GB" sz="2000" dirty="0">
                <a:effectLst/>
                <a:ea typeface="Times New Roman" panose="02020603050405020304" pitchFamily="18" charset="0"/>
              </a:rPr>
              <a:t>Link to Chapter - </a:t>
            </a:r>
            <a:r>
              <a:rPr lang="en-GB" sz="2000" u="sng" dirty="0">
                <a:solidFill>
                  <a:srgbClr val="0000FF"/>
                </a:solidFill>
                <a:effectLst/>
                <a:ea typeface="Times New Roman" panose="02020603050405020304" pitchFamily="18" charset="0"/>
                <a:hlinkClick r:id="rId2"/>
              </a:rPr>
              <a:t>http://ow.ly/KV7750KAlT1</a:t>
            </a:r>
            <a:r>
              <a:rPr lang="en-GB" sz="2000" dirty="0">
                <a:effectLst/>
                <a:ea typeface="Times New Roman" panose="02020603050405020304" pitchFamily="18" charset="0"/>
              </a:rPr>
              <a:t> </a:t>
            </a:r>
          </a:p>
          <a:p>
            <a:pPr marL="0" indent="0">
              <a:buNone/>
            </a:pPr>
            <a:endParaRPr lang="en-GB" dirty="0"/>
          </a:p>
        </p:txBody>
      </p:sp>
    </p:spTree>
    <p:extLst>
      <p:ext uri="{BB962C8B-B14F-4D97-AF65-F5344CB8AC3E}">
        <p14:creationId xmlns:p14="http://schemas.microsoft.com/office/powerpoint/2010/main" val="20772022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A876F039-9309-F048-1D35-62953CD0BAFA}"/>
              </a:ext>
            </a:extLst>
          </p:cNvPr>
          <p:cNvPicPr>
            <a:picLocks noChangeAspect="1"/>
          </p:cNvPicPr>
          <p:nvPr/>
        </p:nvPicPr>
        <p:blipFill rotWithShape="1">
          <a:blip r:embed="rId2"/>
          <a:srcRect l="751" t="870" r="2313" b="347"/>
          <a:stretch/>
        </p:blipFill>
        <p:spPr>
          <a:xfrm>
            <a:off x="217250" y="794695"/>
            <a:ext cx="3499546" cy="5268609"/>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67EB5A8F-42C0-ECB8-42DB-429DBBF567A9}"/>
              </a:ext>
            </a:extLst>
          </p:cNvPr>
          <p:cNvPicPr>
            <a:picLocks noChangeAspect="1"/>
          </p:cNvPicPr>
          <p:nvPr/>
        </p:nvPicPr>
        <p:blipFill>
          <a:blip r:embed="rId3"/>
          <a:stretch>
            <a:fillRect/>
          </a:stretch>
        </p:blipFill>
        <p:spPr>
          <a:xfrm>
            <a:off x="5750492" y="1179056"/>
            <a:ext cx="1590390" cy="2249943"/>
          </a:xfrm>
          <a:prstGeom prst="rect">
            <a:avLst/>
          </a:prstGeom>
        </p:spPr>
      </p:pic>
      <p:pic>
        <p:nvPicPr>
          <p:cNvPr id="6" name="Content Placeholder 9" descr="Text&#10;&#10;Description automatically generated">
            <a:extLst>
              <a:ext uri="{FF2B5EF4-FFF2-40B4-BE49-F238E27FC236}">
                <a16:creationId xmlns:a16="http://schemas.microsoft.com/office/drawing/2014/main" id="{9407CA3C-CCD4-B5EB-D499-2AD4A0CACEF2}"/>
              </a:ext>
            </a:extLst>
          </p:cNvPr>
          <p:cNvPicPr>
            <a:picLocks noChangeAspect="1"/>
          </p:cNvPicPr>
          <p:nvPr/>
        </p:nvPicPr>
        <p:blipFill rotWithShape="1">
          <a:blip r:embed="rId4">
            <a:extLst>
              <a:ext uri="{28A0092B-C50C-407E-A947-70E740481C1C}">
                <a14:useLocalDpi xmlns:a14="http://schemas.microsoft.com/office/drawing/2010/main" val="0"/>
              </a:ext>
            </a:extLst>
          </a:blip>
          <a:srcRect r="1248" b="1"/>
          <a:stretch/>
        </p:blipFill>
        <p:spPr>
          <a:xfrm>
            <a:off x="7416276" y="2262278"/>
            <a:ext cx="1646922" cy="2333442"/>
          </a:xfrm>
          <a:prstGeom prst="rect">
            <a:avLst/>
          </a:prstGeom>
        </p:spPr>
      </p:pic>
      <p:pic>
        <p:nvPicPr>
          <p:cNvPr id="7" name="Picture 6" descr="A close-up of a person smiling&#10;&#10;Description automatically generated">
            <a:extLst>
              <a:ext uri="{FF2B5EF4-FFF2-40B4-BE49-F238E27FC236}">
                <a16:creationId xmlns:a16="http://schemas.microsoft.com/office/drawing/2014/main" id="{EE114E0D-D781-5EF5-905F-894DA3DD33FD}"/>
              </a:ext>
            </a:extLst>
          </p:cNvPr>
          <p:cNvPicPr>
            <a:picLocks noChangeAspect="1"/>
          </p:cNvPicPr>
          <p:nvPr/>
        </p:nvPicPr>
        <p:blipFill>
          <a:blip r:embed="rId5"/>
          <a:stretch>
            <a:fillRect/>
          </a:stretch>
        </p:blipFill>
        <p:spPr>
          <a:xfrm>
            <a:off x="3865369" y="1081306"/>
            <a:ext cx="1694147" cy="1694147"/>
          </a:xfrm>
          <a:prstGeom prst="rect">
            <a:avLst/>
          </a:prstGeom>
        </p:spPr>
      </p:pic>
      <p:pic>
        <p:nvPicPr>
          <p:cNvPr id="9" name="Content Placeholder 4" descr="A picture containing logo&#10;&#10;Description automatically generated">
            <a:extLst>
              <a:ext uri="{FF2B5EF4-FFF2-40B4-BE49-F238E27FC236}">
                <a16:creationId xmlns:a16="http://schemas.microsoft.com/office/drawing/2014/main" id="{FC583C64-D8BD-CF02-B3F5-DC2DC583A079}"/>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l="6106" r="2874" b="1"/>
          <a:stretch/>
        </p:blipFill>
        <p:spPr>
          <a:xfrm>
            <a:off x="5750491" y="3687914"/>
            <a:ext cx="1590391" cy="2192128"/>
          </a:xfrm>
          <a:prstGeom prst="rect">
            <a:avLst/>
          </a:prstGeom>
        </p:spPr>
      </p:pic>
      <p:sp>
        <p:nvSpPr>
          <p:cNvPr id="10" name="Title 2">
            <a:extLst>
              <a:ext uri="{FF2B5EF4-FFF2-40B4-BE49-F238E27FC236}">
                <a16:creationId xmlns:a16="http://schemas.microsoft.com/office/drawing/2014/main" id="{37E31CBF-2A1E-8311-B28D-E36A84B45F2A}"/>
              </a:ext>
            </a:extLst>
          </p:cNvPr>
          <p:cNvSpPr>
            <a:spLocks noGrp="1"/>
          </p:cNvSpPr>
          <p:nvPr>
            <p:ph type="title"/>
          </p:nvPr>
        </p:nvSpPr>
        <p:spPr>
          <a:xfrm>
            <a:off x="524897" y="-116957"/>
            <a:ext cx="8229600" cy="814438"/>
          </a:xfrm>
        </p:spPr>
        <p:txBody>
          <a:bodyPr>
            <a:noAutofit/>
          </a:bodyPr>
          <a:lstStyle/>
          <a:p>
            <a:pPr eaLnBrk="1" fontAlgn="auto" hangingPunct="1">
              <a:spcAft>
                <a:spcPts val="0"/>
              </a:spcAft>
              <a:defRPr/>
            </a:pPr>
            <a:r>
              <a:rPr lang="en-GB" sz="3400" b="1" dirty="0">
                <a:solidFill>
                  <a:schemeClr val="bg1"/>
                </a:solidFill>
                <a:effectLst/>
              </a:rPr>
              <a:t>www.aukids.co.uk</a:t>
            </a:r>
          </a:p>
        </p:txBody>
      </p:sp>
    </p:spTree>
    <p:extLst>
      <p:ext uri="{BB962C8B-B14F-4D97-AF65-F5344CB8AC3E}">
        <p14:creationId xmlns:p14="http://schemas.microsoft.com/office/powerpoint/2010/main" val="2688081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A0EAB-BE8A-2030-5B46-935B55F0E052}"/>
              </a:ext>
            </a:extLst>
          </p:cNvPr>
          <p:cNvSpPr>
            <a:spLocks noGrp="1"/>
          </p:cNvSpPr>
          <p:nvPr>
            <p:ph type="title"/>
          </p:nvPr>
        </p:nvSpPr>
        <p:spPr>
          <a:xfrm>
            <a:off x="382772" y="-263412"/>
            <a:ext cx="8229600" cy="1143000"/>
          </a:xfrm>
        </p:spPr>
        <p:txBody>
          <a:bodyPr/>
          <a:lstStyle/>
          <a:p>
            <a:r>
              <a:rPr lang="en-GB" dirty="0">
                <a:solidFill>
                  <a:schemeClr val="bg1"/>
                </a:solidFill>
              </a:rPr>
              <a:t>The ‘Reactive’ Approach &amp; Impact</a:t>
            </a:r>
          </a:p>
        </p:txBody>
      </p:sp>
      <p:grpSp>
        <p:nvGrpSpPr>
          <p:cNvPr id="5" name="Group 4">
            <a:extLst>
              <a:ext uri="{FF2B5EF4-FFF2-40B4-BE49-F238E27FC236}">
                <a16:creationId xmlns:a16="http://schemas.microsoft.com/office/drawing/2014/main" id="{4E11417B-2216-6061-270D-15C96A573D9D}"/>
              </a:ext>
            </a:extLst>
          </p:cNvPr>
          <p:cNvGrpSpPr/>
          <p:nvPr/>
        </p:nvGrpSpPr>
        <p:grpSpPr>
          <a:xfrm>
            <a:off x="159488" y="1253659"/>
            <a:ext cx="2666172" cy="1718497"/>
            <a:chOff x="674105" y="885"/>
            <a:chExt cx="2392246" cy="1435347"/>
          </a:xfrm>
          <a:scene3d>
            <a:camera prst="orthographicFront"/>
            <a:lightRig rig="flat" dir="t"/>
          </a:scene3d>
        </p:grpSpPr>
        <p:sp>
          <p:nvSpPr>
            <p:cNvPr id="33" name="Rectangle 32">
              <a:extLst>
                <a:ext uri="{FF2B5EF4-FFF2-40B4-BE49-F238E27FC236}">
                  <a16:creationId xmlns:a16="http://schemas.microsoft.com/office/drawing/2014/main" id="{295DBA7B-7CD8-21D8-3E0B-6DABC2ABB791}"/>
                </a:ext>
              </a:extLst>
            </p:cNvPr>
            <p:cNvSpPr/>
            <p:nvPr/>
          </p:nvSpPr>
          <p:spPr>
            <a:xfrm>
              <a:off x="674105" y="885"/>
              <a:ext cx="2392246" cy="1435347"/>
            </a:xfrm>
            <a:prstGeom prst="rect">
              <a:avLst/>
            </a:prstGeom>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sp>
        <p:sp>
          <p:nvSpPr>
            <p:cNvPr id="34" name="TextBox 33">
              <a:extLst>
                <a:ext uri="{FF2B5EF4-FFF2-40B4-BE49-F238E27FC236}">
                  <a16:creationId xmlns:a16="http://schemas.microsoft.com/office/drawing/2014/main" id="{74D22E5B-D5EF-444C-EDE2-56750434D2CF}"/>
                </a:ext>
              </a:extLst>
            </p:cNvPr>
            <p:cNvSpPr txBox="1"/>
            <p:nvPr/>
          </p:nvSpPr>
          <p:spPr>
            <a:xfrm>
              <a:off x="674105" y="885"/>
              <a:ext cx="2392246" cy="1435347"/>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17222" tIns="123045" rIns="117222" bIns="123045" numCol="1" spcCol="1270" anchor="ctr" anchorCtr="0">
              <a:noAutofit/>
            </a:bodyPr>
            <a:lstStyle/>
            <a:p>
              <a:pPr marL="0" lvl="0" indent="0" algn="ctr" defTabSz="933450">
                <a:lnSpc>
                  <a:spcPct val="90000"/>
                </a:lnSpc>
                <a:spcBef>
                  <a:spcPct val="0"/>
                </a:spcBef>
                <a:spcAft>
                  <a:spcPct val="35000"/>
                </a:spcAft>
                <a:buNone/>
              </a:pPr>
              <a:r>
                <a:rPr lang="en-GB" sz="2200" kern="1200" dirty="0"/>
                <a:t>1</a:t>
              </a:r>
            </a:p>
            <a:p>
              <a:pPr marL="0" lvl="0" indent="0" algn="ctr" defTabSz="933450">
                <a:lnSpc>
                  <a:spcPct val="90000"/>
                </a:lnSpc>
                <a:spcBef>
                  <a:spcPct val="0"/>
                </a:spcBef>
                <a:spcAft>
                  <a:spcPct val="35000"/>
                </a:spcAft>
                <a:buNone/>
              </a:pPr>
              <a:r>
                <a:rPr lang="en-GB" sz="2200" kern="1200" dirty="0"/>
                <a:t>Anxiety provoking problem occurs</a:t>
              </a:r>
            </a:p>
          </p:txBody>
        </p:sp>
      </p:grpSp>
      <p:grpSp>
        <p:nvGrpSpPr>
          <p:cNvPr id="7" name="Group 6">
            <a:extLst>
              <a:ext uri="{FF2B5EF4-FFF2-40B4-BE49-F238E27FC236}">
                <a16:creationId xmlns:a16="http://schemas.microsoft.com/office/drawing/2014/main" id="{EC3B5E32-0DA7-A774-81CC-016BA9354CFE}"/>
              </a:ext>
            </a:extLst>
          </p:cNvPr>
          <p:cNvGrpSpPr/>
          <p:nvPr/>
        </p:nvGrpSpPr>
        <p:grpSpPr>
          <a:xfrm>
            <a:off x="3276673" y="1261282"/>
            <a:ext cx="2666172" cy="1718497"/>
            <a:chOff x="3616568" y="885"/>
            <a:chExt cx="2392246" cy="1435347"/>
          </a:xfrm>
          <a:scene3d>
            <a:camera prst="orthographicFront"/>
            <a:lightRig rig="flat" dir="t"/>
          </a:scene3d>
        </p:grpSpPr>
        <p:sp>
          <p:nvSpPr>
            <p:cNvPr id="29" name="Rectangle 28">
              <a:extLst>
                <a:ext uri="{FF2B5EF4-FFF2-40B4-BE49-F238E27FC236}">
                  <a16:creationId xmlns:a16="http://schemas.microsoft.com/office/drawing/2014/main" id="{E49822F3-3A0D-DB15-09DC-EAAADD6E4C3C}"/>
                </a:ext>
              </a:extLst>
            </p:cNvPr>
            <p:cNvSpPr/>
            <p:nvPr/>
          </p:nvSpPr>
          <p:spPr>
            <a:xfrm>
              <a:off x="3616568" y="885"/>
              <a:ext cx="2392246" cy="1435347"/>
            </a:xfrm>
            <a:prstGeom prst="rect">
              <a:avLst/>
            </a:prstGeom>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sp>
        <p:sp>
          <p:nvSpPr>
            <p:cNvPr id="30" name="TextBox 29">
              <a:extLst>
                <a:ext uri="{FF2B5EF4-FFF2-40B4-BE49-F238E27FC236}">
                  <a16:creationId xmlns:a16="http://schemas.microsoft.com/office/drawing/2014/main" id="{844F9C3E-E5AE-ECE2-3D45-54FE13BC6D4A}"/>
                </a:ext>
              </a:extLst>
            </p:cNvPr>
            <p:cNvSpPr txBox="1"/>
            <p:nvPr/>
          </p:nvSpPr>
          <p:spPr>
            <a:xfrm>
              <a:off x="3616568" y="885"/>
              <a:ext cx="2392246" cy="1435347"/>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17222" tIns="123045" rIns="117222" bIns="123045" numCol="1" spcCol="1270" anchor="ctr" anchorCtr="0">
              <a:noAutofit/>
            </a:bodyPr>
            <a:lstStyle/>
            <a:p>
              <a:pPr marL="0" lvl="0" indent="0" algn="ctr" defTabSz="933450">
                <a:lnSpc>
                  <a:spcPct val="90000"/>
                </a:lnSpc>
                <a:spcBef>
                  <a:spcPct val="0"/>
                </a:spcBef>
                <a:spcAft>
                  <a:spcPct val="35000"/>
                </a:spcAft>
                <a:buNone/>
              </a:pPr>
              <a:r>
                <a:rPr lang="en-GB" sz="2200" kern="1200" dirty="0">
                  <a:ea typeface="+mn-ea"/>
                  <a:cs typeface="+mn-cs"/>
                </a:rPr>
                <a:t>2</a:t>
              </a:r>
            </a:p>
            <a:p>
              <a:pPr marL="0" lvl="0" indent="0" algn="ctr" defTabSz="933450">
                <a:lnSpc>
                  <a:spcPct val="90000"/>
                </a:lnSpc>
                <a:spcBef>
                  <a:spcPct val="0"/>
                </a:spcBef>
                <a:spcAft>
                  <a:spcPct val="35000"/>
                </a:spcAft>
                <a:buNone/>
              </a:pPr>
              <a:r>
                <a:rPr lang="en-GB" sz="2200" kern="1200" dirty="0">
                  <a:ea typeface="+mn-ea"/>
                  <a:cs typeface="+mn-cs"/>
                </a:rPr>
                <a:t>Pupil</a:t>
              </a:r>
              <a:r>
                <a:rPr lang="en-GB" sz="2200" kern="1200" dirty="0"/>
                <a:t> experiences overload</a:t>
              </a:r>
            </a:p>
          </p:txBody>
        </p:sp>
      </p:grpSp>
      <p:grpSp>
        <p:nvGrpSpPr>
          <p:cNvPr id="9" name="Group 8">
            <a:extLst>
              <a:ext uri="{FF2B5EF4-FFF2-40B4-BE49-F238E27FC236}">
                <a16:creationId xmlns:a16="http://schemas.microsoft.com/office/drawing/2014/main" id="{708F403C-0EA9-29D0-6848-E5833DF6F951}"/>
              </a:ext>
            </a:extLst>
          </p:cNvPr>
          <p:cNvGrpSpPr/>
          <p:nvPr/>
        </p:nvGrpSpPr>
        <p:grpSpPr>
          <a:xfrm>
            <a:off x="6285939" y="1276476"/>
            <a:ext cx="2666173" cy="1718497"/>
            <a:chOff x="6559031" y="885"/>
            <a:chExt cx="2392247" cy="1435347"/>
          </a:xfrm>
          <a:scene3d>
            <a:camera prst="orthographicFront"/>
            <a:lightRig rig="flat" dir="t"/>
          </a:scene3d>
        </p:grpSpPr>
        <p:sp>
          <p:nvSpPr>
            <p:cNvPr id="25" name="Rectangle 24">
              <a:extLst>
                <a:ext uri="{FF2B5EF4-FFF2-40B4-BE49-F238E27FC236}">
                  <a16:creationId xmlns:a16="http://schemas.microsoft.com/office/drawing/2014/main" id="{C48B443E-8BEE-9363-6A8D-75B5EA9BD609}"/>
                </a:ext>
              </a:extLst>
            </p:cNvPr>
            <p:cNvSpPr/>
            <p:nvPr/>
          </p:nvSpPr>
          <p:spPr>
            <a:xfrm>
              <a:off x="6559031" y="885"/>
              <a:ext cx="2392246" cy="1435347"/>
            </a:xfrm>
            <a:prstGeom prst="rect">
              <a:avLst/>
            </a:prstGeom>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sp>
        <p:sp>
          <p:nvSpPr>
            <p:cNvPr id="26" name="TextBox 25">
              <a:extLst>
                <a:ext uri="{FF2B5EF4-FFF2-40B4-BE49-F238E27FC236}">
                  <a16:creationId xmlns:a16="http://schemas.microsoft.com/office/drawing/2014/main" id="{0AA888B7-E45F-2283-8D3B-6D8F0D9C7D10}"/>
                </a:ext>
              </a:extLst>
            </p:cNvPr>
            <p:cNvSpPr txBox="1"/>
            <p:nvPr/>
          </p:nvSpPr>
          <p:spPr>
            <a:xfrm>
              <a:off x="6559032" y="885"/>
              <a:ext cx="2392246" cy="1435347"/>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17222" tIns="123045" rIns="117222" bIns="123045" numCol="1" spcCol="1270" anchor="ctr" anchorCtr="0">
              <a:noAutofit/>
            </a:bodyPr>
            <a:lstStyle/>
            <a:p>
              <a:pPr marL="0" lvl="0" indent="0" algn="ctr" defTabSz="933450">
                <a:lnSpc>
                  <a:spcPct val="90000"/>
                </a:lnSpc>
                <a:spcBef>
                  <a:spcPct val="0"/>
                </a:spcBef>
                <a:spcAft>
                  <a:spcPct val="35000"/>
                </a:spcAft>
                <a:buNone/>
              </a:pPr>
              <a:r>
                <a:rPr lang="en-GB" sz="2200" kern="1200" dirty="0"/>
                <a:t>3</a:t>
              </a:r>
            </a:p>
            <a:p>
              <a:pPr marL="0" lvl="0" indent="0" algn="ctr" defTabSz="933450">
                <a:lnSpc>
                  <a:spcPct val="90000"/>
                </a:lnSpc>
                <a:spcBef>
                  <a:spcPct val="0"/>
                </a:spcBef>
                <a:spcAft>
                  <a:spcPct val="35000"/>
                </a:spcAft>
                <a:buNone/>
              </a:pPr>
              <a:r>
                <a:rPr lang="en-GB" sz="2200" kern="1200" dirty="0"/>
                <a:t>Demonstrates ‘fight or flight’ response</a:t>
              </a:r>
            </a:p>
          </p:txBody>
        </p:sp>
      </p:grpSp>
      <p:grpSp>
        <p:nvGrpSpPr>
          <p:cNvPr id="11" name="Group 10">
            <a:extLst>
              <a:ext uri="{FF2B5EF4-FFF2-40B4-BE49-F238E27FC236}">
                <a16:creationId xmlns:a16="http://schemas.microsoft.com/office/drawing/2014/main" id="{3918BE0C-43F7-332E-3CAF-C83B5366AA9B}"/>
              </a:ext>
            </a:extLst>
          </p:cNvPr>
          <p:cNvGrpSpPr/>
          <p:nvPr/>
        </p:nvGrpSpPr>
        <p:grpSpPr>
          <a:xfrm>
            <a:off x="159488" y="3655526"/>
            <a:ext cx="2666172" cy="1718497"/>
            <a:chOff x="674105" y="1986449"/>
            <a:chExt cx="2392246" cy="1435347"/>
          </a:xfrm>
          <a:scene3d>
            <a:camera prst="orthographicFront"/>
            <a:lightRig rig="flat" dir="t"/>
          </a:scene3d>
        </p:grpSpPr>
        <p:sp>
          <p:nvSpPr>
            <p:cNvPr id="21" name="Rectangle 20">
              <a:extLst>
                <a:ext uri="{FF2B5EF4-FFF2-40B4-BE49-F238E27FC236}">
                  <a16:creationId xmlns:a16="http://schemas.microsoft.com/office/drawing/2014/main" id="{D158B0B5-9CE2-357E-2944-DA3466FD0F46}"/>
                </a:ext>
              </a:extLst>
            </p:cNvPr>
            <p:cNvSpPr/>
            <p:nvPr/>
          </p:nvSpPr>
          <p:spPr>
            <a:xfrm>
              <a:off x="674105" y="1986449"/>
              <a:ext cx="2392246" cy="1435347"/>
            </a:xfrm>
            <a:prstGeom prst="rect">
              <a:avLst/>
            </a:prstGeom>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sp>
        <p:sp>
          <p:nvSpPr>
            <p:cNvPr id="22" name="TextBox 21">
              <a:extLst>
                <a:ext uri="{FF2B5EF4-FFF2-40B4-BE49-F238E27FC236}">
                  <a16:creationId xmlns:a16="http://schemas.microsoft.com/office/drawing/2014/main" id="{2648556B-9628-8287-ECEA-C6FC1E96948C}"/>
                </a:ext>
              </a:extLst>
            </p:cNvPr>
            <p:cNvSpPr txBox="1"/>
            <p:nvPr/>
          </p:nvSpPr>
          <p:spPr>
            <a:xfrm>
              <a:off x="674105" y="1986449"/>
              <a:ext cx="2392246" cy="1435347"/>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17222" tIns="123045" rIns="117222" bIns="123045" numCol="1" spcCol="1270" anchor="ctr" anchorCtr="0">
              <a:noAutofit/>
            </a:bodyPr>
            <a:lstStyle/>
            <a:p>
              <a:pPr marL="0" lvl="0" indent="0" algn="ctr" defTabSz="933450">
                <a:lnSpc>
                  <a:spcPct val="90000"/>
                </a:lnSpc>
                <a:spcBef>
                  <a:spcPct val="0"/>
                </a:spcBef>
                <a:spcAft>
                  <a:spcPct val="35000"/>
                </a:spcAft>
                <a:buNone/>
              </a:pPr>
              <a:r>
                <a:rPr lang="en-GB" sz="2200" kern="1200" dirty="0"/>
                <a:t>4</a:t>
              </a:r>
            </a:p>
            <a:p>
              <a:pPr marL="0" lvl="0" indent="0" algn="ctr" defTabSz="933450">
                <a:lnSpc>
                  <a:spcPct val="90000"/>
                </a:lnSpc>
                <a:spcBef>
                  <a:spcPct val="0"/>
                </a:spcBef>
                <a:spcAft>
                  <a:spcPct val="35000"/>
                </a:spcAft>
                <a:buNone/>
              </a:pPr>
              <a:r>
                <a:rPr lang="en-GB" sz="2200" kern="1200" dirty="0"/>
                <a:t>Teachers react after the event, under pressure</a:t>
              </a:r>
            </a:p>
          </p:txBody>
        </p:sp>
      </p:grpSp>
      <p:grpSp>
        <p:nvGrpSpPr>
          <p:cNvPr id="13" name="Group 12">
            <a:extLst>
              <a:ext uri="{FF2B5EF4-FFF2-40B4-BE49-F238E27FC236}">
                <a16:creationId xmlns:a16="http://schemas.microsoft.com/office/drawing/2014/main" id="{52867A02-DCA8-76E0-DAB4-1F3897B1365F}"/>
              </a:ext>
            </a:extLst>
          </p:cNvPr>
          <p:cNvGrpSpPr/>
          <p:nvPr/>
        </p:nvGrpSpPr>
        <p:grpSpPr>
          <a:xfrm>
            <a:off x="3276673" y="3670720"/>
            <a:ext cx="2666172" cy="1718497"/>
            <a:chOff x="3616568" y="1986449"/>
            <a:chExt cx="2392246" cy="1435347"/>
          </a:xfrm>
          <a:scene3d>
            <a:camera prst="orthographicFront"/>
            <a:lightRig rig="flat" dir="t"/>
          </a:scene3d>
        </p:grpSpPr>
        <p:sp>
          <p:nvSpPr>
            <p:cNvPr id="17" name="Rectangle 16">
              <a:extLst>
                <a:ext uri="{FF2B5EF4-FFF2-40B4-BE49-F238E27FC236}">
                  <a16:creationId xmlns:a16="http://schemas.microsoft.com/office/drawing/2014/main" id="{9209AC9B-ABF9-02DF-22F1-57DA770A8395}"/>
                </a:ext>
              </a:extLst>
            </p:cNvPr>
            <p:cNvSpPr/>
            <p:nvPr/>
          </p:nvSpPr>
          <p:spPr>
            <a:xfrm>
              <a:off x="3616568" y="1986449"/>
              <a:ext cx="2392246" cy="1435347"/>
            </a:xfrm>
            <a:prstGeom prst="rect">
              <a:avLst/>
            </a:prstGeom>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sp>
        <p:sp>
          <p:nvSpPr>
            <p:cNvPr id="18" name="TextBox 17">
              <a:extLst>
                <a:ext uri="{FF2B5EF4-FFF2-40B4-BE49-F238E27FC236}">
                  <a16:creationId xmlns:a16="http://schemas.microsoft.com/office/drawing/2014/main" id="{AB8CBF9A-8A9C-6952-896D-84978A2F6F07}"/>
                </a:ext>
              </a:extLst>
            </p:cNvPr>
            <p:cNvSpPr txBox="1"/>
            <p:nvPr/>
          </p:nvSpPr>
          <p:spPr>
            <a:xfrm>
              <a:off x="3616568" y="1986449"/>
              <a:ext cx="2392246" cy="1435347"/>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17222" tIns="123045" rIns="117222" bIns="123045" numCol="1" spcCol="1270" anchor="ctr" anchorCtr="0">
              <a:noAutofit/>
            </a:bodyPr>
            <a:lstStyle/>
            <a:p>
              <a:pPr marL="0" lvl="0" indent="0" algn="ctr" defTabSz="933450">
                <a:lnSpc>
                  <a:spcPct val="90000"/>
                </a:lnSpc>
                <a:spcBef>
                  <a:spcPct val="0"/>
                </a:spcBef>
                <a:spcAft>
                  <a:spcPct val="35000"/>
                </a:spcAft>
                <a:buNone/>
              </a:pPr>
              <a:r>
                <a:rPr lang="en-GB" sz="2200" kern="1200" dirty="0"/>
                <a:t>5</a:t>
              </a:r>
            </a:p>
            <a:p>
              <a:pPr marL="0" lvl="0" indent="0" algn="ctr" defTabSz="933450">
                <a:lnSpc>
                  <a:spcPct val="90000"/>
                </a:lnSpc>
                <a:spcBef>
                  <a:spcPct val="0"/>
                </a:spcBef>
                <a:spcAft>
                  <a:spcPct val="35000"/>
                </a:spcAft>
                <a:buNone/>
              </a:pPr>
              <a:r>
                <a:rPr lang="en-GB" sz="2200" kern="1200" dirty="0"/>
                <a:t>Pupil loses faith in school environment: trust broken</a:t>
              </a:r>
            </a:p>
          </p:txBody>
        </p:sp>
      </p:grpSp>
      <p:grpSp>
        <p:nvGrpSpPr>
          <p:cNvPr id="14" name="Group 13">
            <a:extLst>
              <a:ext uri="{FF2B5EF4-FFF2-40B4-BE49-F238E27FC236}">
                <a16:creationId xmlns:a16="http://schemas.microsoft.com/office/drawing/2014/main" id="{9937833E-D4B5-3A46-C9B2-512BA872B6E1}"/>
              </a:ext>
            </a:extLst>
          </p:cNvPr>
          <p:cNvGrpSpPr/>
          <p:nvPr/>
        </p:nvGrpSpPr>
        <p:grpSpPr>
          <a:xfrm>
            <a:off x="6285940" y="3678343"/>
            <a:ext cx="2666172" cy="1718497"/>
            <a:chOff x="6559031" y="1986449"/>
            <a:chExt cx="2392246" cy="1435347"/>
          </a:xfrm>
          <a:scene3d>
            <a:camera prst="orthographicFront"/>
            <a:lightRig rig="flat" dir="t"/>
          </a:scene3d>
        </p:grpSpPr>
        <p:sp>
          <p:nvSpPr>
            <p:cNvPr id="15" name="Rectangle 14">
              <a:extLst>
                <a:ext uri="{FF2B5EF4-FFF2-40B4-BE49-F238E27FC236}">
                  <a16:creationId xmlns:a16="http://schemas.microsoft.com/office/drawing/2014/main" id="{D6C748EC-F1F5-C2C9-5761-66D22D442C64}"/>
                </a:ext>
              </a:extLst>
            </p:cNvPr>
            <p:cNvSpPr/>
            <p:nvPr/>
          </p:nvSpPr>
          <p:spPr>
            <a:xfrm>
              <a:off x="6559031" y="1986449"/>
              <a:ext cx="2392246" cy="1435347"/>
            </a:xfrm>
            <a:prstGeom prst="rect">
              <a:avLst/>
            </a:prstGeom>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sp>
        <p:sp>
          <p:nvSpPr>
            <p:cNvPr id="16" name="TextBox 15">
              <a:extLst>
                <a:ext uri="{FF2B5EF4-FFF2-40B4-BE49-F238E27FC236}">
                  <a16:creationId xmlns:a16="http://schemas.microsoft.com/office/drawing/2014/main" id="{E017A83A-ECFA-A7BE-0507-6C681A41E659}"/>
                </a:ext>
              </a:extLst>
            </p:cNvPr>
            <p:cNvSpPr txBox="1"/>
            <p:nvPr/>
          </p:nvSpPr>
          <p:spPr>
            <a:xfrm>
              <a:off x="6559031" y="1986449"/>
              <a:ext cx="2392246" cy="1435347"/>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17222" tIns="123045" rIns="117222" bIns="123045" numCol="1" spcCol="1270" anchor="ctr" anchorCtr="0">
              <a:noAutofit/>
            </a:bodyPr>
            <a:lstStyle/>
            <a:p>
              <a:pPr marL="0" lvl="0" indent="0" algn="ctr" defTabSz="933450">
                <a:lnSpc>
                  <a:spcPct val="90000"/>
                </a:lnSpc>
                <a:spcBef>
                  <a:spcPct val="0"/>
                </a:spcBef>
                <a:spcAft>
                  <a:spcPct val="35000"/>
                </a:spcAft>
                <a:buNone/>
              </a:pPr>
              <a:r>
                <a:rPr lang="en-GB" sz="2200" kern="1200" dirty="0"/>
                <a:t>6</a:t>
              </a:r>
            </a:p>
            <a:p>
              <a:pPr marL="0" lvl="0" indent="0" algn="ctr" defTabSz="933450">
                <a:lnSpc>
                  <a:spcPct val="90000"/>
                </a:lnSpc>
                <a:spcBef>
                  <a:spcPct val="0"/>
                </a:spcBef>
                <a:spcAft>
                  <a:spcPct val="35000"/>
                </a:spcAft>
                <a:buNone/>
              </a:pPr>
              <a:r>
                <a:rPr lang="en-GB" sz="2200" kern="1200" dirty="0"/>
                <a:t>‘On edge’ pupil copes less well with new challenges</a:t>
              </a:r>
            </a:p>
          </p:txBody>
        </p:sp>
      </p:grpSp>
    </p:spTree>
    <p:extLst>
      <p:ext uri="{BB962C8B-B14F-4D97-AF65-F5344CB8AC3E}">
        <p14:creationId xmlns:p14="http://schemas.microsoft.com/office/powerpoint/2010/main" val="638008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21696"/>
            <a:ext cx="8712968" cy="1143000"/>
          </a:xfrm>
        </p:spPr>
        <p:txBody>
          <a:bodyPr>
            <a:normAutofit/>
          </a:bodyPr>
          <a:lstStyle/>
          <a:p>
            <a:r>
              <a:rPr lang="en-US" sz="2500" b="0" dirty="0">
                <a:solidFill>
                  <a:schemeClr val="bg1"/>
                </a:solidFill>
                <a:effectLst/>
                <a:latin typeface="Arial"/>
                <a:cs typeface="Arial"/>
              </a:rPr>
              <a:t>Why can school (education) be such a challenging place?</a:t>
            </a:r>
          </a:p>
        </p:txBody>
      </p:sp>
      <p:sp>
        <p:nvSpPr>
          <p:cNvPr id="3" name="Content Placeholder 2"/>
          <p:cNvSpPr>
            <a:spLocks noGrp="1"/>
          </p:cNvSpPr>
          <p:nvPr>
            <p:ph idx="1"/>
          </p:nvPr>
        </p:nvSpPr>
        <p:spPr>
          <a:xfrm>
            <a:off x="251520" y="1056443"/>
            <a:ext cx="8640960" cy="4935984"/>
          </a:xfrm>
        </p:spPr>
        <p:txBody>
          <a:bodyPr>
            <a:normAutofit fontScale="85000" lnSpcReduction="10000"/>
          </a:bodyPr>
          <a:lstStyle/>
          <a:p>
            <a:pPr marL="0" indent="0">
              <a:buClrTx/>
              <a:buSzPct val="75000"/>
              <a:buNone/>
              <a:defRPr/>
            </a:pPr>
            <a:r>
              <a:rPr lang="en-US" sz="2000" dirty="0">
                <a:latin typeface="Arial"/>
                <a:ea typeface="ＭＳ Ｐゴシック" pitchFamily="-65" charset="-128"/>
                <a:cs typeface="Arial"/>
              </a:rPr>
              <a:t>For young people:</a:t>
            </a:r>
          </a:p>
          <a:p>
            <a:pPr lvl="2">
              <a:lnSpc>
                <a:spcPct val="110000"/>
              </a:lnSpc>
              <a:buClrTx/>
              <a:buSzPct val="90000"/>
              <a:defRPr/>
            </a:pPr>
            <a:r>
              <a:rPr lang="en-US" sz="2000" dirty="0">
                <a:latin typeface="Arial"/>
                <a:ea typeface="ＭＳ Ｐゴシック" pitchFamily="-65" charset="-128"/>
                <a:cs typeface="Arial"/>
              </a:rPr>
              <a:t>Learning in a social setting, reading social situations, deciphering the unwritten rules</a:t>
            </a:r>
          </a:p>
          <a:p>
            <a:pPr lvl="2">
              <a:lnSpc>
                <a:spcPct val="110000"/>
              </a:lnSpc>
              <a:buClrTx/>
              <a:buSzPct val="90000"/>
            </a:pPr>
            <a:r>
              <a:rPr lang="en-US" sz="2000" dirty="0">
                <a:latin typeface="Arial"/>
                <a:cs typeface="Arial"/>
              </a:rPr>
              <a:t>Learning in a complex language environment with limited visual support</a:t>
            </a:r>
          </a:p>
          <a:p>
            <a:pPr lvl="2">
              <a:lnSpc>
                <a:spcPct val="110000"/>
              </a:lnSpc>
              <a:buClrTx/>
              <a:buSzPct val="90000"/>
            </a:pPr>
            <a:r>
              <a:rPr lang="en-US" sz="2000" dirty="0">
                <a:latin typeface="Arial"/>
                <a:cs typeface="Arial"/>
              </a:rPr>
              <a:t>Understanding and communicating with other students and adults</a:t>
            </a:r>
          </a:p>
          <a:p>
            <a:pPr lvl="2">
              <a:lnSpc>
                <a:spcPct val="110000"/>
              </a:lnSpc>
              <a:buClrTx/>
              <a:buSzPct val="90000"/>
            </a:pPr>
            <a:r>
              <a:rPr lang="en-US" sz="2000" dirty="0">
                <a:latin typeface="Arial"/>
                <a:cs typeface="Arial"/>
              </a:rPr>
              <a:t>Coping with change, transitions and unexpected breaks in routine</a:t>
            </a:r>
          </a:p>
          <a:p>
            <a:pPr lvl="2">
              <a:lnSpc>
                <a:spcPct val="110000"/>
              </a:lnSpc>
              <a:buClrTx/>
              <a:buSzPct val="90000"/>
            </a:pPr>
            <a:r>
              <a:rPr lang="en-US" sz="2000" dirty="0">
                <a:latin typeface="Arial"/>
                <a:cs typeface="Arial"/>
              </a:rPr>
              <a:t>Day to day organisation</a:t>
            </a:r>
          </a:p>
          <a:p>
            <a:pPr lvl="2">
              <a:lnSpc>
                <a:spcPct val="110000"/>
              </a:lnSpc>
              <a:buClrTx/>
              <a:buSzPct val="90000"/>
            </a:pPr>
            <a:r>
              <a:rPr lang="en-US" sz="2000" dirty="0">
                <a:latin typeface="Arial"/>
                <a:cs typeface="Arial"/>
              </a:rPr>
              <a:t>Generalising learning beyond the setting in which it took place</a:t>
            </a:r>
          </a:p>
          <a:p>
            <a:pPr lvl="2">
              <a:buClrTx/>
              <a:buSzPct val="90000"/>
              <a:buNone/>
            </a:pPr>
            <a:endParaRPr lang="en-US" sz="2000" dirty="0">
              <a:latin typeface="Arial"/>
              <a:cs typeface="Arial"/>
            </a:endParaRPr>
          </a:p>
          <a:p>
            <a:pPr marL="0" indent="0">
              <a:buClrTx/>
              <a:buSzPct val="75000"/>
              <a:buNone/>
            </a:pPr>
            <a:r>
              <a:rPr lang="en-US" sz="2000" dirty="0">
                <a:latin typeface="Arial"/>
                <a:cs typeface="Arial"/>
              </a:rPr>
              <a:t>For staff and families:</a:t>
            </a:r>
          </a:p>
          <a:p>
            <a:pPr lvl="2">
              <a:lnSpc>
                <a:spcPct val="120000"/>
              </a:lnSpc>
              <a:buClrTx/>
              <a:buSzPct val="90000"/>
            </a:pPr>
            <a:r>
              <a:rPr lang="en-US" sz="2000" dirty="0">
                <a:latin typeface="Arial"/>
                <a:cs typeface="Arial"/>
              </a:rPr>
              <a:t>Gaining, maintaining and refocusing attention</a:t>
            </a:r>
          </a:p>
          <a:p>
            <a:pPr lvl="2">
              <a:lnSpc>
                <a:spcPct val="120000"/>
              </a:lnSpc>
              <a:buClrTx/>
              <a:buSzPct val="90000"/>
            </a:pPr>
            <a:r>
              <a:rPr lang="en-US" sz="2000" dirty="0">
                <a:latin typeface="Arial"/>
                <a:cs typeface="Arial"/>
              </a:rPr>
              <a:t>Motivation</a:t>
            </a:r>
          </a:p>
          <a:p>
            <a:pPr lvl="2">
              <a:lnSpc>
                <a:spcPct val="120000"/>
              </a:lnSpc>
              <a:buClrTx/>
              <a:buSzPct val="90000"/>
            </a:pPr>
            <a:r>
              <a:rPr lang="en-US" sz="2000" dirty="0">
                <a:latin typeface="Arial"/>
                <a:cs typeface="Arial"/>
              </a:rPr>
              <a:t>Differentiation of language and/or curriculum</a:t>
            </a:r>
          </a:p>
          <a:p>
            <a:pPr lvl="2">
              <a:lnSpc>
                <a:spcPct val="120000"/>
              </a:lnSpc>
              <a:buClrTx/>
              <a:buSzPct val="90000"/>
            </a:pPr>
            <a:r>
              <a:rPr lang="en-US" sz="2000" dirty="0">
                <a:latin typeface="Arial"/>
                <a:cs typeface="Arial"/>
              </a:rPr>
              <a:t>Managing behaviour    </a:t>
            </a:r>
            <a:r>
              <a:rPr lang="en-US" sz="2000" b="1" dirty="0">
                <a:latin typeface="Arial"/>
                <a:cs typeface="Arial"/>
              </a:rPr>
              <a:t>**WARNING**WARNING**WARNING**</a:t>
            </a:r>
          </a:p>
          <a:p>
            <a:pPr lvl="2">
              <a:lnSpc>
                <a:spcPct val="120000"/>
              </a:lnSpc>
              <a:buClrTx/>
              <a:buSzPct val="90000"/>
            </a:pPr>
            <a:r>
              <a:rPr lang="en-US" sz="2000" dirty="0">
                <a:latin typeface="Arial"/>
                <a:cs typeface="Arial"/>
              </a:rPr>
              <a:t>Accommodating special interests</a:t>
            </a:r>
          </a:p>
        </p:txBody>
      </p:sp>
    </p:spTree>
    <p:extLst>
      <p:ext uri="{BB962C8B-B14F-4D97-AF65-F5344CB8AC3E}">
        <p14:creationId xmlns:p14="http://schemas.microsoft.com/office/powerpoint/2010/main" val="197904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AE8D07FF-6DA9-6CDC-95DB-C2AF99B6DE7D}"/>
              </a:ext>
            </a:extLst>
          </p:cNvPr>
          <p:cNvPicPr>
            <a:picLocks noChangeAspect="1"/>
          </p:cNvPicPr>
          <p:nvPr/>
        </p:nvPicPr>
        <p:blipFill rotWithShape="1">
          <a:blip r:embed="rId2"/>
          <a:srcRect l="16249" r="14605" b="38464"/>
          <a:stretch/>
        </p:blipFill>
        <p:spPr>
          <a:xfrm>
            <a:off x="5204493" y="898451"/>
            <a:ext cx="3822549" cy="4788131"/>
          </a:xfrm>
          <a:prstGeom prst="rect">
            <a:avLst/>
          </a:prstGeom>
          <a:solidFill>
            <a:schemeClr val="bg1">
              <a:lumMod val="85000"/>
            </a:schemeClr>
          </a:solidFill>
        </p:spPr>
      </p:pic>
      <p:sp>
        <p:nvSpPr>
          <p:cNvPr id="2" name="Title 1">
            <a:extLst>
              <a:ext uri="{FF2B5EF4-FFF2-40B4-BE49-F238E27FC236}">
                <a16:creationId xmlns:a16="http://schemas.microsoft.com/office/drawing/2014/main" id="{428B7B59-C123-E5DD-5AA2-C3625363159A}"/>
              </a:ext>
            </a:extLst>
          </p:cNvPr>
          <p:cNvSpPr>
            <a:spLocks noGrp="1"/>
          </p:cNvSpPr>
          <p:nvPr>
            <p:ph type="title"/>
          </p:nvPr>
        </p:nvSpPr>
        <p:spPr>
          <a:xfrm>
            <a:off x="0" y="-296863"/>
            <a:ext cx="9144000" cy="1221895"/>
          </a:xfrm>
        </p:spPr>
        <p:txBody>
          <a:bodyPr>
            <a:normAutofit/>
          </a:bodyPr>
          <a:lstStyle/>
          <a:p>
            <a:r>
              <a:rPr lang="en-GB" dirty="0">
                <a:solidFill>
                  <a:schemeClr val="bg1"/>
                </a:solidFill>
              </a:rPr>
              <a:t>Predicting Obstacles: Parents &amp; Carers</a:t>
            </a:r>
          </a:p>
        </p:txBody>
      </p:sp>
      <p:sp>
        <p:nvSpPr>
          <p:cNvPr id="3" name="Content Placeholder 2">
            <a:extLst>
              <a:ext uri="{FF2B5EF4-FFF2-40B4-BE49-F238E27FC236}">
                <a16:creationId xmlns:a16="http://schemas.microsoft.com/office/drawing/2014/main" id="{933E8925-B9BA-D190-8235-E5C9C0AB25E7}"/>
              </a:ext>
            </a:extLst>
          </p:cNvPr>
          <p:cNvSpPr>
            <a:spLocks noGrp="1"/>
          </p:cNvSpPr>
          <p:nvPr>
            <p:ph idx="1"/>
          </p:nvPr>
        </p:nvSpPr>
        <p:spPr>
          <a:xfrm>
            <a:off x="116958" y="925032"/>
            <a:ext cx="5209954" cy="4912242"/>
          </a:xfrm>
        </p:spPr>
        <p:txBody>
          <a:bodyPr>
            <a:normAutofit fontScale="92500" lnSpcReduction="10000"/>
          </a:bodyPr>
          <a:lstStyle/>
          <a:p>
            <a:r>
              <a:rPr lang="en-US" dirty="0"/>
              <a:t>Meet key personnel early</a:t>
            </a:r>
          </a:p>
          <a:p>
            <a:r>
              <a:rPr lang="en-US" dirty="0"/>
              <a:t>Classroom tips chart</a:t>
            </a:r>
          </a:p>
          <a:p>
            <a:r>
              <a:rPr lang="en-US" dirty="0"/>
              <a:t>Point out obvious stumbling blocks</a:t>
            </a:r>
          </a:p>
          <a:p>
            <a:r>
              <a:rPr lang="en-US" dirty="0"/>
              <a:t>Share ‘pivotal comforts’ early</a:t>
            </a:r>
          </a:p>
          <a:p>
            <a:r>
              <a:rPr lang="en-US" dirty="0"/>
              <a:t>Use positive language, motivate! </a:t>
            </a:r>
          </a:p>
          <a:p>
            <a:r>
              <a:rPr lang="en-US" dirty="0"/>
              <a:t>Invite openness and honesty</a:t>
            </a:r>
          </a:p>
          <a:p>
            <a:r>
              <a:rPr lang="en-US" dirty="0"/>
              <a:t>Pave the way for shared problem-solving</a:t>
            </a:r>
          </a:p>
          <a:p>
            <a:endParaRPr lang="en-GB" dirty="0"/>
          </a:p>
        </p:txBody>
      </p:sp>
    </p:spTree>
    <p:extLst>
      <p:ext uri="{BB962C8B-B14F-4D97-AF65-F5344CB8AC3E}">
        <p14:creationId xmlns:p14="http://schemas.microsoft.com/office/powerpoint/2010/main" val="2129166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B7B59-C123-E5DD-5AA2-C3625363159A}"/>
              </a:ext>
            </a:extLst>
          </p:cNvPr>
          <p:cNvSpPr>
            <a:spLocks noGrp="1"/>
          </p:cNvSpPr>
          <p:nvPr>
            <p:ph type="title"/>
          </p:nvPr>
        </p:nvSpPr>
        <p:spPr>
          <a:xfrm>
            <a:off x="0" y="-296863"/>
            <a:ext cx="9144000" cy="1221895"/>
          </a:xfrm>
        </p:spPr>
        <p:txBody>
          <a:bodyPr>
            <a:normAutofit/>
          </a:bodyPr>
          <a:lstStyle/>
          <a:p>
            <a:r>
              <a:rPr lang="en-GB" dirty="0">
                <a:solidFill>
                  <a:schemeClr val="bg1"/>
                </a:solidFill>
              </a:rPr>
              <a:t>Predicting Obstacles: Teachers &amp; SS</a:t>
            </a:r>
          </a:p>
        </p:txBody>
      </p:sp>
      <p:sp>
        <p:nvSpPr>
          <p:cNvPr id="3" name="Content Placeholder 2">
            <a:extLst>
              <a:ext uri="{FF2B5EF4-FFF2-40B4-BE49-F238E27FC236}">
                <a16:creationId xmlns:a16="http://schemas.microsoft.com/office/drawing/2014/main" id="{933E8925-B9BA-D190-8235-E5C9C0AB25E7}"/>
              </a:ext>
            </a:extLst>
          </p:cNvPr>
          <p:cNvSpPr>
            <a:spLocks noGrp="1"/>
          </p:cNvSpPr>
          <p:nvPr>
            <p:ph idx="1"/>
          </p:nvPr>
        </p:nvSpPr>
        <p:spPr>
          <a:xfrm>
            <a:off x="0" y="972879"/>
            <a:ext cx="6071190" cy="4912242"/>
          </a:xfrm>
        </p:spPr>
        <p:txBody>
          <a:bodyPr>
            <a:noAutofit/>
          </a:bodyPr>
          <a:lstStyle/>
          <a:p>
            <a:r>
              <a:rPr lang="en-US" sz="3000" dirty="0"/>
              <a:t>Create Stress Support plan with family</a:t>
            </a:r>
          </a:p>
          <a:p>
            <a:r>
              <a:rPr lang="en-US" sz="3000" dirty="0"/>
              <a:t>Student passport</a:t>
            </a:r>
          </a:p>
          <a:p>
            <a:r>
              <a:rPr lang="en-US" sz="3000" dirty="0"/>
              <a:t>Adjustments &amp; flexibility to policy  &amp; practice</a:t>
            </a:r>
          </a:p>
          <a:p>
            <a:r>
              <a:rPr lang="en-US" sz="3000" dirty="0"/>
              <a:t>Personalize the approach</a:t>
            </a:r>
          </a:p>
          <a:p>
            <a:r>
              <a:rPr lang="en-US" sz="3000" dirty="0"/>
              <a:t>Ensure pupil knows ‘what to do if…’</a:t>
            </a:r>
          </a:p>
          <a:p>
            <a:r>
              <a:rPr lang="en-US" sz="3000" dirty="0"/>
              <a:t>Watch out for ‘trip wire’ practices</a:t>
            </a:r>
          </a:p>
          <a:p>
            <a:r>
              <a:rPr lang="en-US" sz="3000" dirty="0"/>
              <a:t>Good communication between staff</a:t>
            </a:r>
          </a:p>
        </p:txBody>
      </p:sp>
      <p:pic>
        <p:nvPicPr>
          <p:cNvPr id="5" name="Picture 4" descr="A picture containing text, businesscard&#10;&#10;Description automatically generated">
            <a:extLst>
              <a:ext uri="{FF2B5EF4-FFF2-40B4-BE49-F238E27FC236}">
                <a16:creationId xmlns:a16="http://schemas.microsoft.com/office/drawing/2014/main" id="{8D94340D-E753-D3F4-DBBC-6CEF07A4B8C4}"/>
              </a:ext>
            </a:extLst>
          </p:cNvPr>
          <p:cNvPicPr>
            <a:picLocks noChangeAspect="1"/>
          </p:cNvPicPr>
          <p:nvPr/>
        </p:nvPicPr>
        <p:blipFill rotWithShape="1">
          <a:blip r:embed="rId2"/>
          <a:srcRect l="16941" t="13212" r="15973" b="40471"/>
          <a:stretch/>
        </p:blipFill>
        <p:spPr>
          <a:xfrm>
            <a:off x="5740232" y="829339"/>
            <a:ext cx="3293449" cy="3029819"/>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9117012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512" y="1166018"/>
            <a:ext cx="3384376" cy="4525963"/>
          </a:xfrm>
        </p:spPr>
        <p:txBody>
          <a:bodyPr>
            <a:normAutofit fontScale="92500"/>
          </a:bodyPr>
          <a:lstStyle/>
          <a:p>
            <a:pPr>
              <a:buSzPct val="75000"/>
            </a:pPr>
            <a:r>
              <a:rPr lang="en-GB" dirty="0"/>
              <a:t>Keeps the young person central to provision</a:t>
            </a:r>
          </a:p>
          <a:p>
            <a:pPr>
              <a:buSzPct val="75000"/>
            </a:pPr>
            <a:r>
              <a:rPr lang="en-GB" dirty="0"/>
              <a:t>Essential as part of our student centred approach</a:t>
            </a:r>
          </a:p>
          <a:p>
            <a:pPr>
              <a:buSzPct val="75000"/>
            </a:pPr>
            <a:r>
              <a:rPr lang="en-GB" dirty="0"/>
              <a:t>A useful tool to engage parents/carers</a:t>
            </a:r>
          </a:p>
          <a:p>
            <a:endParaRPr lang="en-GB" dirty="0"/>
          </a:p>
        </p:txBody>
      </p:sp>
      <p:graphicFrame>
        <p:nvGraphicFramePr>
          <p:cNvPr id="21" name="Content Placeholder 4"/>
          <p:cNvGraphicFramePr>
            <a:graphicFrameLocks/>
          </p:cNvGraphicFramePr>
          <p:nvPr/>
        </p:nvGraphicFramePr>
        <p:xfrm>
          <a:off x="3130888" y="826235"/>
          <a:ext cx="6461859" cy="52055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5622DDCC-97C3-452A-A844-BE122BE1028F}"/>
              </a:ext>
            </a:extLst>
          </p:cNvPr>
          <p:cNvSpPr txBox="1"/>
          <p:nvPr/>
        </p:nvSpPr>
        <p:spPr>
          <a:xfrm>
            <a:off x="788113" y="118060"/>
            <a:ext cx="7635711" cy="553998"/>
          </a:xfrm>
          <a:prstGeom prst="rect">
            <a:avLst/>
          </a:prstGeom>
          <a:noFill/>
        </p:spPr>
        <p:txBody>
          <a:bodyPr wrap="square" rtlCol="0">
            <a:spAutoFit/>
          </a:bodyPr>
          <a:lstStyle/>
          <a:p>
            <a:pPr marL="109728" lvl="0" algn="ctr">
              <a:spcBef>
                <a:spcPct val="20000"/>
              </a:spcBef>
              <a:buSzPct val="75000"/>
            </a:pPr>
            <a:r>
              <a:rPr lang="en-GB" sz="3000" b="1" dirty="0">
                <a:solidFill>
                  <a:schemeClr val="bg1"/>
                </a:solidFill>
              </a:rPr>
              <a:t>Using Metacognition with Student Passports</a:t>
            </a:r>
          </a:p>
        </p:txBody>
      </p:sp>
    </p:spTree>
    <p:extLst>
      <p:ext uri="{BB962C8B-B14F-4D97-AF65-F5344CB8AC3E}">
        <p14:creationId xmlns:p14="http://schemas.microsoft.com/office/powerpoint/2010/main" val="16115702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556070-3507-416A-8329-7724266BD9C8}"/>
              </a:ext>
            </a:extLst>
          </p:cNvPr>
          <p:cNvSpPr/>
          <p:nvPr/>
        </p:nvSpPr>
        <p:spPr>
          <a:xfrm>
            <a:off x="282888" y="957520"/>
            <a:ext cx="8646160" cy="4739759"/>
          </a:xfrm>
          <a:prstGeom prst="rect">
            <a:avLst/>
          </a:prstGeom>
        </p:spPr>
        <p:txBody>
          <a:bodyPr wrap="square">
            <a:spAutoFit/>
          </a:bodyPr>
          <a:lstStyle/>
          <a:p>
            <a:r>
              <a:rPr lang="en-GB" sz="3400" dirty="0">
                <a:latin typeface="system-ui"/>
              </a:rPr>
              <a:t>Student Passports </a:t>
            </a:r>
          </a:p>
          <a:p>
            <a:endParaRPr lang="en-GB" sz="3400" dirty="0">
              <a:latin typeface="system-ui"/>
            </a:endParaRPr>
          </a:p>
          <a:p>
            <a:r>
              <a:rPr lang="en-GB" sz="3400" dirty="0">
                <a:latin typeface="system-ui"/>
              </a:rPr>
              <a:t>Watch the film - </a:t>
            </a:r>
            <a:r>
              <a:rPr lang="en-GB" sz="3000" dirty="0">
                <a:latin typeface="system-ui"/>
                <a:hlinkClick r:id="rId2" tooltip="http://ow.ly/PXUn30pIgTh"/>
              </a:rPr>
              <a:t>http://ow.ly/PXUn30pIgTh</a:t>
            </a:r>
            <a:r>
              <a:rPr lang="en-GB" sz="3000" dirty="0">
                <a:latin typeface="system-ui"/>
              </a:rPr>
              <a:t> </a:t>
            </a:r>
          </a:p>
          <a:p>
            <a:endParaRPr lang="en-GB" sz="3400" dirty="0">
              <a:latin typeface="system-ui"/>
            </a:endParaRPr>
          </a:p>
          <a:p>
            <a:r>
              <a:rPr lang="en-GB" sz="3400" dirty="0">
                <a:latin typeface="system-ui"/>
              </a:rPr>
              <a:t>Read an article - </a:t>
            </a:r>
            <a:r>
              <a:rPr lang="en-GB" sz="3000" dirty="0">
                <a:latin typeface="system-ui"/>
                <a:hlinkClick r:id="rId3" tooltip="http://ow.ly/EXKI30pIgTi"/>
              </a:rPr>
              <a:t>http://ow.ly/EXKI30pIgTi</a:t>
            </a:r>
            <a:r>
              <a:rPr lang="en-GB" sz="3000" dirty="0">
                <a:latin typeface="system-ui"/>
              </a:rPr>
              <a:t> </a:t>
            </a:r>
          </a:p>
          <a:p>
            <a:endParaRPr lang="en-GB" sz="3400" dirty="0">
              <a:latin typeface="system-ui"/>
            </a:endParaRPr>
          </a:p>
          <a:p>
            <a:r>
              <a:rPr lang="en-GB" sz="3400" dirty="0">
                <a:latin typeface="system-ui"/>
              </a:rPr>
              <a:t>Also these </a:t>
            </a:r>
            <a:r>
              <a:rPr lang="en-GB" sz="3400" dirty="0">
                <a:latin typeface="system-ui"/>
                <a:hlinkClick r:id="rId4"/>
              </a:rPr>
              <a:t>#</a:t>
            </a:r>
            <a:r>
              <a:rPr lang="en-GB" sz="3400" dirty="0" err="1">
                <a:latin typeface="system-ui"/>
                <a:hlinkClick r:id="rId4"/>
              </a:rPr>
              <a:t>SENCology</a:t>
            </a:r>
            <a:r>
              <a:rPr lang="en-GB" sz="3400" dirty="0">
                <a:latin typeface="system-ui"/>
              </a:rPr>
              <a:t> blogs </a:t>
            </a:r>
            <a:r>
              <a:rPr lang="en-GB" sz="3000" dirty="0">
                <a:latin typeface="system-ui"/>
                <a:hlinkClick r:id="rId5" tooltip="http://ow.ly/HuHG30pIgTf"/>
              </a:rPr>
              <a:t>http://ow.ly/HuHG30pIgTf</a:t>
            </a:r>
            <a:r>
              <a:rPr lang="en-GB" sz="3000" dirty="0">
                <a:latin typeface="system-ui"/>
              </a:rPr>
              <a:t> </a:t>
            </a:r>
            <a:r>
              <a:rPr lang="en-GB" sz="2800" dirty="0">
                <a:latin typeface="system-ui"/>
              </a:rPr>
              <a:t>(2015) </a:t>
            </a:r>
            <a:r>
              <a:rPr lang="en-GB" sz="3000" dirty="0">
                <a:latin typeface="system-ui"/>
                <a:hlinkClick r:id="rId6" tooltip="http://ow.ly/DDK230pIgTg"/>
              </a:rPr>
              <a:t>http://ow.ly/DDK230pIgTg</a:t>
            </a:r>
            <a:r>
              <a:rPr lang="en-GB" sz="3000" dirty="0">
                <a:latin typeface="system-ui"/>
              </a:rPr>
              <a:t> </a:t>
            </a:r>
            <a:r>
              <a:rPr lang="en-GB" sz="2400" dirty="0">
                <a:latin typeface="system-ui"/>
              </a:rPr>
              <a:t>(including revised template, 2018)</a:t>
            </a:r>
            <a:endParaRPr lang="en-GB" sz="2400" dirty="0"/>
          </a:p>
        </p:txBody>
      </p:sp>
      <p:sp>
        <p:nvSpPr>
          <p:cNvPr id="5" name="TextBox 4">
            <a:extLst>
              <a:ext uri="{FF2B5EF4-FFF2-40B4-BE49-F238E27FC236}">
                <a16:creationId xmlns:a16="http://schemas.microsoft.com/office/drawing/2014/main" id="{BFE9D24C-C407-4B52-8E78-BEFE8CD2E2B4}"/>
              </a:ext>
            </a:extLst>
          </p:cNvPr>
          <p:cNvSpPr txBox="1"/>
          <p:nvPr/>
        </p:nvSpPr>
        <p:spPr>
          <a:xfrm>
            <a:off x="788113" y="118060"/>
            <a:ext cx="7635711" cy="553998"/>
          </a:xfrm>
          <a:prstGeom prst="rect">
            <a:avLst/>
          </a:prstGeom>
          <a:noFill/>
        </p:spPr>
        <p:txBody>
          <a:bodyPr wrap="square" rtlCol="0">
            <a:spAutoFit/>
          </a:bodyPr>
          <a:lstStyle/>
          <a:p>
            <a:pPr marL="109728" lvl="0" algn="ctr">
              <a:spcBef>
                <a:spcPct val="20000"/>
              </a:spcBef>
              <a:buSzPct val="75000"/>
            </a:pPr>
            <a:r>
              <a:rPr lang="en-GB" sz="3000" b="1" dirty="0">
                <a:solidFill>
                  <a:schemeClr val="bg1"/>
                </a:solidFill>
              </a:rPr>
              <a:t>Using Metacognition with Student Passports</a:t>
            </a:r>
          </a:p>
        </p:txBody>
      </p:sp>
    </p:spTree>
    <p:extLst>
      <p:ext uri="{BB962C8B-B14F-4D97-AF65-F5344CB8AC3E}">
        <p14:creationId xmlns:p14="http://schemas.microsoft.com/office/powerpoint/2010/main" val="42747554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9D352-DFDA-0260-9CCE-3E138F6DA48B}"/>
              </a:ext>
            </a:extLst>
          </p:cNvPr>
          <p:cNvSpPr>
            <a:spLocks noGrp="1"/>
          </p:cNvSpPr>
          <p:nvPr>
            <p:ph type="title"/>
          </p:nvPr>
        </p:nvSpPr>
        <p:spPr>
          <a:xfrm>
            <a:off x="457200" y="-296862"/>
            <a:ext cx="8229600" cy="1243160"/>
          </a:xfrm>
        </p:spPr>
        <p:txBody>
          <a:bodyPr/>
          <a:lstStyle/>
          <a:p>
            <a:r>
              <a:rPr lang="en-GB" dirty="0">
                <a:solidFill>
                  <a:schemeClr val="bg1"/>
                </a:solidFill>
              </a:rPr>
              <a:t>Spot What Is Going Well &amp; Develop</a:t>
            </a:r>
          </a:p>
        </p:txBody>
      </p:sp>
      <p:sp>
        <p:nvSpPr>
          <p:cNvPr id="3" name="Content Placeholder 2">
            <a:extLst>
              <a:ext uri="{FF2B5EF4-FFF2-40B4-BE49-F238E27FC236}">
                <a16:creationId xmlns:a16="http://schemas.microsoft.com/office/drawing/2014/main" id="{487BB73C-C189-C38E-6BF2-E10354586F3B}"/>
              </a:ext>
            </a:extLst>
          </p:cNvPr>
          <p:cNvSpPr>
            <a:spLocks noGrp="1"/>
          </p:cNvSpPr>
          <p:nvPr>
            <p:ph idx="1"/>
          </p:nvPr>
        </p:nvSpPr>
        <p:spPr>
          <a:xfrm>
            <a:off x="244548" y="842630"/>
            <a:ext cx="8665535" cy="5172740"/>
          </a:xfrm>
        </p:spPr>
        <p:txBody>
          <a:bodyPr>
            <a:normAutofit fontScale="92500"/>
          </a:bodyPr>
          <a:lstStyle/>
          <a:p>
            <a:pPr marL="0" indent="0">
              <a:buNone/>
            </a:pPr>
            <a:r>
              <a:rPr lang="en-US" dirty="0">
                <a:solidFill>
                  <a:schemeClr val="tx1"/>
                </a:solidFill>
              </a:rPr>
              <a:t>‘If you were the boss managing a team, and you only ever spoke to them when there was something to </a:t>
            </a:r>
            <a:r>
              <a:rPr lang="en-US" dirty="0" err="1">
                <a:solidFill>
                  <a:schemeClr val="tx1"/>
                </a:solidFill>
              </a:rPr>
              <a:t>criticise</a:t>
            </a:r>
            <a:r>
              <a:rPr lang="en-US" dirty="0">
                <a:solidFill>
                  <a:schemeClr val="tx1"/>
                </a:solidFill>
              </a:rPr>
              <a:t>, the chances are you’d not have a very motivated team. The same psychology works here…’</a:t>
            </a:r>
          </a:p>
          <a:p>
            <a:pPr marL="0" indent="0">
              <a:buNone/>
            </a:pPr>
            <a:endParaRPr lang="en-US" sz="2700" dirty="0">
              <a:solidFill>
                <a:schemeClr val="tx1"/>
              </a:solidFill>
            </a:endParaRPr>
          </a:p>
          <a:p>
            <a:pPr marL="0" indent="0">
              <a:buNone/>
            </a:pPr>
            <a:r>
              <a:rPr lang="en-US" dirty="0">
                <a:solidFill>
                  <a:schemeClr val="tx1"/>
                </a:solidFill>
              </a:rPr>
              <a:t>‘Tell them what they did right and why! There’s nothing in the word ‘no’ that tells a school what it should be doing instead.’ </a:t>
            </a:r>
          </a:p>
          <a:p>
            <a:pPr marL="0" indent="0">
              <a:buNone/>
            </a:pPr>
            <a:endParaRPr lang="en-US" dirty="0"/>
          </a:p>
          <a:p>
            <a:pPr marL="0" indent="0" algn="r">
              <a:buNone/>
            </a:pPr>
            <a:r>
              <a:rPr lang="en-US" dirty="0">
                <a:solidFill>
                  <a:schemeClr val="tx1"/>
                </a:solidFill>
              </a:rPr>
              <a:t>Championing Your Teen at Secondary School</a:t>
            </a:r>
          </a:p>
          <a:p>
            <a:endParaRPr lang="en-GB" dirty="0"/>
          </a:p>
        </p:txBody>
      </p:sp>
    </p:spTree>
    <p:extLst>
      <p:ext uri="{BB962C8B-B14F-4D97-AF65-F5344CB8AC3E}">
        <p14:creationId xmlns:p14="http://schemas.microsoft.com/office/powerpoint/2010/main" val="3655808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B7B59-C123-E5DD-5AA2-C3625363159A}"/>
              </a:ext>
            </a:extLst>
          </p:cNvPr>
          <p:cNvSpPr>
            <a:spLocks noGrp="1"/>
          </p:cNvSpPr>
          <p:nvPr>
            <p:ph type="title"/>
          </p:nvPr>
        </p:nvSpPr>
        <p:spPr>
          <a:xfrm>
            <a:off x="0" y="-296863"/>
            <a:ext cx="9144000" cy="1221895"/>
          </a:xfrm>
        </p:spPr>
        <p:txBody>
          <a:bodyPr>
            <a:normAutofit/>
          </a:bodyPr>
          <a:lstStyle/>
          <a:p>
            <a:r>
              <a:rPr lang="en-GB" dirty="0">
                <a:solidFill>
                  <a:schemeClr val="bg1"/>
                </a:solidFill>
              </a:rPr>
              <a:t>Working On The Relationship: Parents</a:t>
            </a:r>
          </a:p>
        </p:txBody>
      </p:sp>
      <p:sp>
        <p:nvSpPr>
          <p:cNvPr id="3" name="Content Placeholder 2">
            <a:extLst>
              <a:ext uri="{FF2B5EF4-FFF2-40B4-BE49-F238E27FC236}">
                <a16:creationId xmlns:a16="http://schemas.microsoft.com/office/drawing/2014/main" id="{933E8925-B9BA-D190-8235-E5C9C0AB25E7}"/>
              </a:ext>
            </a:extLst>
          </p:cNvPr>
          <p:cNvSpPr>
            <a:spLocks noGrp="1"/>
          </p:cNvSpPr>
          <p:nvPr>
            <p:ph idx="1"/>
          </p:nvPr>
        </p:nvSpPr>
        <p:spPr>
          <a:xfrm>
            <a:off x="0" y="813389"/>
            <a:ext cx="6071190" cy="5055781"/>
          </a:xfrm>
        </p:spPr>
        <p:txBody>
          <a:bodyPr>
            <a:noAutofit/>
          </a:bodyPr>
          <a:lstStyle/>
          <a:p>
            <a:pPr>
              <a:lnSpc>
                <a:spcPct val="90000"/>
              </a:lnSpc>
            </a:pPr>
            <a:r>
              <a:rPr lang="en-GB" sz="3400" dirty="0"/>
              <a:t>Praise the good stuff! </a:t>
            </a:r>
          </a:p>
          <a:p>
            <a:pPr>
              <a:lnSpc>
                <a:spcPct val="90000"/>
              </a:lnSpc>
            </a:pPr>
            <a:r>
              <a:rPr lang="en-GB" sz="3400" dirty="0"/>
              <a:t>Avoid Blazing Keyboard Syndrome</a:t>
            </a:r>
          </a:p>
          <a:p>
            <a:pPr>
              <a:lnSpc>
                <a:spcPct val="90000"/>
              </a:lnSpc>
            </a:pPr>
            <a:r>
              <a:rPr lang="en-GB" sz="3400" dirty="0"/>
              <a:t>Use language that motivates</a:t>
            </a:r>
          </a:p>
          <a:p>
            <a:pPr>
              <a:lnSpc>
                <a:spcPct val="90000"/>
              </a:lnSpc>
            </a:pPr>
            <a:r>
              <a:rPr lang="en-GB" sz="3400" dirty="0"/>
              <a:t>Summarise your understanding of other’s positions</a:t>
            </a:r>
          </a:p>
          <a:p>
            <a:pPr>
              <a:lnSpc>
                <a:spcPct val="90000"/>
              </a:lnSpc>
            </a:pPr>
            <a:r>
              <a:rPr lang="en-GB" sz="3400" dirty="0"/>
              <a:t>Focus on the obstacle and identify its root cause </a:t>
            </a:r>
          </a:p>
          <a:p>
            <a:pPr>
              <a:lnSpc>
                <a:spcPct val="90000"/>
              </a:lnSpc>
            </a:pPr>
            <a:r>
              <a:rPr lang="en-GB" sz="3400" dirty="0"/>
              <a:t>Keep it real: talk about emotions</a:t>
            </a:r>
          </a:p>
        </p:txBody>
      </p:sp>
      <p:pic>
        <p:nvPicPr>
          <p:cNvPr id="6" name="Picture 5">
            <a:extLst>
              <a:ext uri="{FF2B5EF4-FFF2-40B4-BE49-F238E27FC236}">
                <a16:creationId xmlns:a16="http://schemas.microsoft.com/office/drawing/2014/main" id="{B449C0DE-B0F6-77B5-2AB1-BC7EBCB6C5A1}"/>
              </a:ext>
            </a:extLst>
          </p:cNvPr>
          <p:cNvPicPr>
            <a:picLocks noChangeAspect="1"/>
          </p:cNvPicPr>
          <p:nvPr/>
        </p:nvPicPr>
        <p:blipFill>
          <a:blip r:embed="rId2"/>
          <a:stretch>
            <a:fillRect/>
          </a:stretch>
        </p:blipFill>
        <p:spPr>
          <a:xfrm>
            <a:off x="6071190" y="925032"/>
            <a:ext cx="3072810" cy="3067163"/>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0009715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B7B59-C123-E5DD-5AA2-C3625363159A}"/>
              </a:ext>
            </a:extLst>
          </p:cNvPr>
          <p:cNvSpPr>
            <a:spLocks noGrp="1"/>
          </p:cNvSpPr>
          <p:nvPr>
            <p:ph type="title"/>
          </p:nvPr>
        </p:nvSpPr>
        <p:spPr>
          <a:xfrm>
            <a:off x="0" y="-296863"/>
            <a:ext cx="9144000" cy="1221895"/>
          </a:xfrm>
        </p:spPr>
        <p:txBody>
          <a:bodyPr>
            <a:normAutofit/>
          </a:bodyPr>
          <a:lstStyle/>
          <a:p>
            <a:r>
              <a:rPr lang="en-GB" dirty="0">
                <a:solidFill>
                  <a:schemeClr val="bg1"/>
                </a:solidFill>
              </a:rPr>
              <a:t>Working On The Relationship: Teachers</a:t>
            </a:r>
          </a:p>
        </p:txBody>
      </p:sp>
      <p:sp>
        <p:nvSpPr>
          <p:cNvPr id="3" name="Content Placeholder 2">
            <a:extLst>
              <a:ext uri="{FF2B5EF4-FFF2-40B4-BE49-F238E27FC236}">
                <a16:creationId xmlns:a16="http://schemas.microsoft.com/office/drawing/2014/main" id="{933E8925-B9BA-D190-8235-E5C9C0AB25E7}"/>
              </a:ext>
            </a:extLst>
          </p:cNvPr>
          <p:cNvSpPr>
            <a:spLocks noGrp="1"/>
          </p:cNvSpPr>
          <p:nvPr>
            <p:ph idx="1"/>
          </p:nvPr>
        </p:nvSpPr>
        <p:spPr>
          <a:xfrm>
            <a:off x="37216" y="871869"/>
            <a:ext cx="6071190" cy="5055781"/>
          </a:xfrm>
        </p:spPr>
        <p:txBody>
          <a:bodyPr>
            <a:noAutofit/>
          </a:bodyPr>
          <a:lstStyle/>
          <a:p>
            <a:pPr>
              <a:lnSpc>
                <a:spcPct val="90000"/>
              </a:lnSpc>
            </a:pPr>
            <a:r>
              <a:rPr lang="en-GB" dirty="0"/>
              <a:t>‘Catch-ups’ rather than ‘meetings’</a:t>
            </a:r>
          </a:p>
          <a:p>
            <a:pPr>
              <a:lnSpc>
                <a:spcPct val="90000"/>
              </a:lnSpc>
            </a:pPr>
            <a:r>
              <a:rPr lang="en-GB" dirty="0"/>
              <a:t>Avoid engaging in tense e-mail exchanges</a:t>
            </a:r>
          </a:p>
          <a:p>
            <a:pPr>
              <a:lnSpc>
                <a:spcPct val="90000"/>
              </a:lnSpc>
            </a:pPr>
            <a:r>
              <a:rPr lang="en-GB" dirty="0"/>
              <a:t>‘Own your own fragility’</a:t>
            </a:r>
          </a:p>
          <a:p>
            <a:pPr>
              <a:lnSpc>
                <a:spcPct val="90000"/>
              </a:lnSpc>
            </a:pPr>
            <a:r>
              <a:rPr lang="en-GB" dirty="0"/>
              <a:t>Be aware of the language you use e.g. ‘incident’</a:t>
            </a:r>
          </a:p>
          <a:p>
            <a:pPr>
              <a:lnSpc>
                <a:spcPct val="90000"/>
              </a:lnSpc>
            </a:pPr>
            <a:r>
              <a:rPr lang="en-GB" dirty="0"/>
              <a:t>Summarise your understanding of other’s positions</a:t>
            </a:r>
          </a:p>
          <a:p>
            <a:pPr>
              <a:lnSpc>
                <a:spcPct val="90000"/>
              </a:lnSpc>
            </a:pPr>
            <a:r>
              <a:rPr lang="en-GB" dirty="0"/>
              <a:t>Don’t dominate, collaborate</a:t>
            </a:r>
          </a:p>
        </p:txBody>
      </p:sp>
      <p:pic>
        <p:nvPicPr>
          <p:cNvPr id="6" name="Picture 5">
            <a:extLst>
              <a:ext uri="{FF2B5EF4-FFF2-40B4-BE49-F238E27FC236}">
                <a16:creationId xmlns:a16="http://schemas.microsoft.com/office/drawing/2014/main" id="{B449C0DE-B0F6-77B5-2AB1-BC7EBCB6C5A1}"/>
              </a:ext>
            </a:extLst>
          </p:cNvPr>
          <p:cNvPicPr>
            <a:picLocks noChangeAspect="1"/>
          </p:cNvPicPr>
          <p:nvPr/>
        </p:nvPicPr>
        <p:blipFill>
          <a:blip r:embed="rId2"/>
          <a:stretch>
            <a:fillRect/>
          </a:stretch>
        </p:blipFill>
        <p:spPr>
          <a:xfrm>
            <a:off x="6071190" y="925032"/>
            <a:ext cx="3072810" cy="3067163"/>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852000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BD0E0-6ABB-79A2-E189-DD5522721C0C}"/>
              </a:ext>
            </a:extLst>
          </p:cNvPr>
          <p:cNvSpPr>
            <a:spLocks noGrp="1"/>
          </p:cNvSpPr>
          <p:nvPr>
            <p:ph type="title"/>
          </p:nvPr>
        </p:nvSpPr>
        <p:spPr>
          <a:xfrm>
            <a:off x="457200" y="-296862"/>
            <a:ext cx="8229600" cy="1143000"/>
          </a:xfrm>
        </p:spPr>
        <p:txBody>
          <a:bodyPr/>
          <a:lstStyle/>
          <a:p>
            <a:r>
              <a:rPr lang="en-GB" dirty="0">
                <a:solidFill>
                  <a:schemeClr val="bg1"/>
                </a:solidFill>
              </a:rPr>
              <a:t>Collaboration Is Key</a:t>
            </a:r>
          </a:p>
        </p:txBody>
      </p:sp>
      <p:sp>
        <p:nvSpPr>
          <p:cNvPr id="4" name="Content Placeholder 2">
            <a:extLst>
              <a:ext uri="{FF2B5EF4-FFF2-40B4-BE49-F238E27FC236}">
                <a16:creationId xmlns:a16="http://schemas.microsoft.com/office/drawing/2014/main" id="{EDAD4412-F780-984F-1ACC-1232F95EF892}"/>
              </a:ext>
            </a:extLst>
          </p:cNvPr>
          <p:cNvSpPr>
            <a:spLocks noGrp="1"/>
          </p:cNvSpPr>
          <p:nvPr>
            <p:ph idx="1"/>
          </p:nvPr>
        </p:nvSpPr>
        <p:spPr>
          <a:xfrm>
            <a:off x="1" y="760227"/>
            <a:ext cx="6464594" cy="5321595"/>
          </a:xfrm>
        </p:spPr>
        <p:txBody>
          <a:bodyPr>
            <a:noAutofit/>
          </a:bodyPr>
          <a:lstStyle/>
          <a:p>
            <a:pPr marL="0" indent="0" algn="ctr">
              <a:buNone/>
            </a:pPr>
            <a:endParaRPr lang="en-GB" sz="2500" dirty="0"/>
          </a:p>
          <a:p>
            <a:pPr marL="0" indent="0" algn="ctr">
              <a:buNone/>
            </a:pPr>
            <a:r>
              <a:rPr lang="en-GB" sz="2500" dirty="0"/>
              <a:t>‘An inclusive school culture means building a relationship with a young person that has the same components no matter what level of an organisation that they approach’. </a:t>
            </a:r>
          </a:p>
          <a:p>
            <a:pPr marL="0" indent="0" algn="ctr">
              <a:buNone/>
            </a:pPr>
            <a:endParaRPr lang="en-GB" sz="2500" dirty="0"/>
          </a:p>
          <a:p>
            <a:pPr marL="0" indent="0" algn="ctr">
              <a:buNone/>
            </a:pPr>
            <a:r>
              <a:rPr lang="en-GB" sz="2300" i="1" dirty="0"/>
              <a:t>Championing Your Autistic Teen at Secondary School</a:t>
            </a:r>
          </a:p>
          <a:p>
            <a:endParaRPr lang="en-GB" sz="2500" dirty="0"/>
          </a:p>
          <a:p>
            <a:pPr marL="0" indent="0">
              <a:buNone/>
            </a:pPr>
            <a:endParaRPr lang="en-GB" sz="2500" dirty="0"/>
          </a:p>
          <a:p>
            <a:endParaRPr lang="en-GB" sz="2500" dirty="0"/>
          </a:p>
          <a:p>
            <a:endParaRPr lang="en-GB" sz="2500" dirty="0"/>
          </a:p>
        </p:txBody>
      </p:sp>
      <p:pic>
        <p:nvPicPr>
          <p:cNvPr id="5" name="Picture 4">
            <a:extLst>
              <a:ext uri="{FF2B5EF4-FFF2-40B4-BE49-F238E27FC236}">
                <a16:creationId xmlns:a16="http://schemas.microsoft.com/office/drawing/2014/main" id="{922F1524-696F-7103-5746-EDD4A881572D}"/>
              </a:ext>
            </a:extLst>
          </p:cNvPr>
          <p:cNvPicPr>
            <a:picLocks noChangeAspect="1"/>
          </p:cNvPicPr>
          <p:nvPr/>
        </p:nvPicPr>
        <p:blipFill rotWithShape="1">
          <a:blip r:embed="rId2"/>
          <a:srcRect l="26845" t="15306" r="26797" b="43663"/>
          <a:stretch/>
        </p:blipFill>
        <p:spPr>
          <a:xfrm>
            <a:off x="6464595" y="846137"/>
            <a:ext cx="2538235" cy="3704597"/>
          </a:xfrm>
          <a:prstGeom prst="rect">
            <a:avLst/>
          </a:prstGeom>
        </p:spPr>
      </p:pic>
      <p:sp>
        <p:nvSpPr>
          <p:cNvPr id="6" name="TextBox 5">
            <a:extLst>
              <a:ext uri="{FF2B5EF4-FFF2-40B4-BE49-F238E27FC236}">
                <a16:creationId xmlns:a16="http://schemas.microsoft.com/office/drawing/2014/main" id="{663AD13F-DB12-9B8F-E40A-D8D2DD126DB1}"/>
              </a:ext>
            </a:extLst>
          </p:cNvPr>
          <p:cNvSpPr txBox="1"/>
          <p:nvPr/>
        </p:nvSpPr>
        <p:spPr>
          <a:xfrm>
            <a:off x="514494" y="5274876"/>
            <a:ext cx="8115011" cy="646331"/>
          </a:xfrm>
          <a:prstGeom prst="rect">
            <a:avLst/>
          </a:prstGeom>
          <a:noFill/>
        </p:spPr>
        <p:txBody>
          <a:bodyPr wrap="square" rtlCol="0">
            <a:spAutoFit/>
          </a:bodyPr>
          <a:lstStyle/>
          <a:p>
            <a:pPr marL="0" indent="0">
              <a:buNone/>
            </a:pPr>
            <a:r>
              <a:rPr lang="en-GB" sz="1800"/>
              <a:t>‘The Saturation Model’ Gareth Morewood, Wendy Symes, Neil Humphrey. 2011. </a:t>
            </a:r>
          </a:p>
          <a:p>
            <a:pPr marL="0" indent="0">
              <a:buNone/>
            </a:pPr>
            <a:r>
              <a:rPr lang="en-GB" sz="1800" b="1"/>
              <a:t>‘Mainstream Autism: Making It Work’. Good Autism Practice Journal. 12, 2. P62-68. </a:t>
            </a:r>
            <a:endParaRPr lang="en-GB" sz="1800" b="1" dirty="0"/>
          </a:p>
        </p:txBody>
      </p:sp>
    </p:spTree>
    <p:extLst>
      <p:ext uri="{BB962C8B-B14F-4D97-AF65-F5344CB8AC3E}">
        <p14:creationId xmlns:p14="http://schemas.microsoft.com/office/powerpoint/2010/main" val="32192787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3191" y="954033"/>
            <a:ext cx="4067944" cy="5760640"/>
          </a:xfrm>
        </p:spPr>
        <p:txBody>
          <a:bodyPr>
            <a:normAutofit fontScale="85000" lnSpcReduction="10000"/>
          </a:bodyPr>
          <a:lstStyle/>
          <a:p>
            <a:pPr>
              <a:buNone/>
            </a:pPr>
            <a:r>
              <a:rPr lang="en-GB" dirty="0"/>
              <a:t>	“School is really good because they have many autistic students and they understand us.  I think I will have a great time at school because they know how to deal with me and support me.  Social time is great as I get to hang out with other students who like to share my interests.”</a:t>
            </a:r>
          </a:p>
          <a:p>
            <a:pPr>
              <a:buNone/>
            </a:pPr>
            <a:endParaRPr lang="en-GB" sz="1500" dirty="0"/>
          </a:p>
          <a:p>
            <a:pPr>
              <a:buNone/>
            </a:pPr>
            <a:r>
              <a:rPr lang="en-GB" dirty="0"/>
              <a:t>	</a:t>
            </a:r>
          </a:p>
        </p:txBody>
      </p:sp>
      <p:pic>
        <p:nvPicPr>
          <p:cNvPr id="2050" name="Picture 2" descr="C:\Users\Gareth\AppData\Local\Microsoft\Windows\Temporary Internet Files\Content.Outlook\AAFCEMDH\16-03-2016 112110.jpg"/>
          <p:cNvPicPr>
            <a:picLocks noChangeAspect="1" noChangeArrowheads="1"/>
          </p:cNvPicPr>
          <p:nvPr/>
        </p:nvPicPr>
        <p:blipFill>
          <a:blip r:embed="rId2" cstate="print"/>
          <a:srcRect/>
          <a:stretch>
            <a:fillRect/>
          </a:stretch>
        </p:blipFill>
        <p:spPr bwMode="auto">
          <a:xfrm>
            <a:off x="3864753" y="1115658"/>
            <a:ext cx="5090711" cy="3816424"/>
          </a:xfrm>
          <a:prstGeom prst="rect">
            <a:avLst/>
          </a:prstGeom>
          <a:noFill/>
        </p:spPr>
      </p:pic>
      <p:sp>
        <p:nvSpPr>
          <p:cNvPr id="4" name="TextBox 3"/>
          <p:cNvSpPr txBox="1"/>
          <p:nvPr/>
        </p:nvSpPr>
        <p:spPr>
          <a:xfrm>
            <a:off x="5150743" y="5052468"/>
            <a:ext cx="2724464" cy="584775"/>
          </a:xfrm>
          <a:prstGeom prst="rect">
            <a:avLst/>
          </a:prstGeom>
          <a:noFill/>
        </p:spPr>
        <p:txBody>
          <a:bodyPr wrap="none" rtlCol="0">
            <a:spAutoFit/>
          </a:bodyPr>
          <a:lstStyle/>
          <a:p>
            <a:r>
              <a:rPr lang="en-GB" sz="3200" dirty="0"/>
              <a:t>Bobby, aged 11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07" y="845254"/>
            <a:ext cx="8295185" cy="5167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330" y="-214840"/>
            <a:ext cx="8495930" cy="1143000"/>
          </a:xfrm>
        </p:spPr>
        <p:txBody>
          <a:bodyPr>
            <a:normAutofit/>
          </a:bodyPr>
          <a:lstStyle/>
          <a:p>
            <a:r>
              <a:rPr lang="en-US" sz="2500" b="0" dirty="0">
                <a:solidFill>
                  <a:schemeClr val="bg1"/>
                </a:solidFill>
                <a:effectLst/>
                <a:latin typeface="Arial"/>
                <a:cs typeface="Arial"/>
              </a:rPr>
              <a:t>Why can school (education) be such a challenging place?</a:t>
            </a:r>
          </a:p>
        </p:txBody>
      </p:sp>
      <p:sp>
        <p:nvSpPr>
          <p:cNvPr id="3" name="Content Placeholder 2"/>
          <p:cNvSpPr>
            <a:spLocks noGrp="1"/>
          </p:cNvSpPr>
          <p:nvPr>
            <p:ph idx="1"/>
          </p:nvPr>
        </p:nvSpPr>
        <p:spPr>
          <a:xfrm>
            <a:off x="266329" y="1011615"/>
            <a:ext cx="8584707" cy="4812136"/>
          </a:xfrm>
        </p:spPr>
        <p:txBody>
          <a:bodyPr>
            <a:normAutofit/>
          </a:bodyPr>
          <a:lstStyle/>
          <a:p>
            <a:pPr marL="0" indent="0">
              <a:buClrTx/>
              <a:buSzPct val="75000"/>
              <a:buNone/>
              <a:defRPr/>
            </a:pPr>
            <a:r>
              <a:rPr lang="en-US" sz="2400" dirty="0">
                <a:latin typeface="Arial"/>
                <a:ea typeface="ＭＳ Ｐゴシック" pitchFamily="-65" charset="-128"/>
                <a:cs typeface="Arial"/>
              </a:rPr>
              <a:t>F</a:t>
            </a:r>
            <a:r>
              <a:rPr lang="en-US" sz="2400" dirty="0">
                <a:latin typeface="Arial"/>
                <a:cs typeface="Arial"/>
              </a:rPr>
              <a:t>or the peer group:</a:t>
            </a:r>
          </a:p>
          <a:p>
            <a:pPr marL="0" indent="0">
              <a:buClrTx/>
              <a:buSzPct val="75000"/>
              <a:buNone/>
              <a:defRPr/>
            </a:pPr>
            <a:endParaRPr lang="en-US" sz="1400" dirty="0">
              <a:latin typeface="Arial"/>
              <a:cs typeface="Arial"/>
            </a:endParaRPr>
          </a:p>
          <a:p>
            <a:pPr lvl="1">
              <a:buClrTx/>
              <a:buSzPct val="90000"/>
              <a:buFont typeface="Arial" pitchFamily="34" charset="0"/>
              <a:buChar char="•"/>
              <a:defRPr/>
            </a:pPr>
            <a:r>
              <a:rPr lang="en-US" sz="2400" dirty="0">
                <a:latin typeface="Arial"/>
                <a:cs typeface="Arial"/>
              </a:rPr>
              <a:t>Lack of understanding</a:t>
            </a:r>
          </a:p>
          <a:p>
            <a:pPr lvl="1">
              <a:buClrTx/>
              <a:buSzPct val="90000"/>
              <a:buFont typeface="Arial" pitchFamily="34" charset="0"/>
              <a:buChar char="•"/>
              <a:defRPr/>
            </a:pPr>
            <a:r>
              <a:rPr lang="en-US" sz="2400" dirty="0">
                <a:latin typeface="Arial"/>
                <a:cs typeface="Arial"/>
              </a:rPr>
              <a:t>Resenting extra attention</a:t>
            </a:r>
          </a:p>
          <a:p>
            <a:pPr lvl="1">
              <a:buClrTx/>
              <a:buSzPct val="90000"/>
              <a:buFont typeface="Arial" pitchFamily="34" charset="0"/>
              <a:buChar char="•"/>
              <a:defRPr/>
            </a:pPr>
            <a:r>
              <a:rPr lang="en-US" sz="2400" dirty="0">
                <a:latin typeface="Arial"/>
                <a:cs typeface="Arial"/>
              </a:rPr>
              <a:t>Social advances that are ignored or rejected</a:t>
            </a:r>
          </a:p>
          <a:p>
            <a:pPr lvl="1">
              <a:buClrTx/>
              <a:buSzPct val="90000"/>
              <a:buFont typeface="Arial" pitchFamily="34" charset="0"/>
              <a:buChar char="•"/>
              <a:defRPr/>
            </a:pPr>
            <a:r>
              <a:rPr lang="en-US" sz="2400" dirty="0">
                <a:latin typeface="Arial"/>
                <a:cs typeface="Arial"/>
              </a:rPr>
              <a:t>Distraction or disruption</a:t>
            </a:r>
          </a:p>
          <a:p>
            <a:pPr lvl="1">
              <a:buClrTx/>
              <a:buSzPct val="90000"/>
              <a:buFont typeface="Arial" pitchFamily="34" charset="0"/>
              <a:buChar char="•"/>
              <a:defRPr/>
            </a:pPr>
            <a:r>
              <a:rPr lang="en-US" sz="2400" dirty="0">
                <a:latin typeface="Arial"/>
                <a:cs typeface="Arial"/>
              </a:rPr>
              <a:t>Feeling that double standards are applied (‘getting away’ with things)</a:t>
            </a:r>
          </a:p>
          <a:p>
            <a:pPr lvl="1">
              <a:buClrTx/>
              <a:buSzPct val="90000"/>
              <a:buFont typeface="Arial" pitchFamily="34" charset="0"/>
              <a:buChar char="•"/>
              <a:defRPr/>
            </a:pPr>
            <a:r>
              <a:rPr lang="en-US" sz="2400" dirty="0">
                <a:latin typeface="Arial"/>
                <a:cs typeface="Arial"/>
              </a:rPr>
              <a:t>Being nervous or fearful</a:t>
            </a:r>
          </a:p>
          <a:p>
            <a:pPr lvl="1">
              <a:buClrTx/>
              <a:buSzPct val="90000"/>
              <a:buFont typeface="Arial" pitchFamily="34" charset="0"/>
              <a:buChar char="•"/>
              <a:defRPr/>
            </a:pPr>
            <a:r>
              <a:rPr lang="en-US" sz="2400" dirty="0">
                <a:latin typeface="Arial"/>
                <a:cs typeface="Arial"/>
              </a:rPr>
              <a:t>Ignoring, teasing, winding up, bullying (Morewood, Humphrey &amp; Symes, 2011)</a:t>
            </a:r>
          </a:p>
          <a:p>
            <a:pPr marL="457200" lvl="1" indent="0">
              <a:buNone/>
              <a:defRPr/>
            </a:pPr>
            <a:endParaRPr lang="en-US" sz="1700" dirty="0">
              <a:latin typeface="Arial"/>
              <a:ea typeface="ＭＳ Ｐゴシック" pitchFamily="-65" charset="-128"/>
              <a:cs typeface="Arial"/>
            </a:endParaRPr>
          </a:p>
        </p:txBody>
      </p:sp>
    </p:spTree>
    <p:extLst>
      <p:ext uri="{BB962C8B-B14F-4D97-AF65-F5344CB8AC3E}">
        <p14:creationId xmlns:p14="http://schemas.microsoft.com/office/powerpoint/2010/main" val="286418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5409" y="5114185"/>
            <a:ext cx="8913181" cy="904875"/>
          </a:xfrm>
        </p:spPr>
        <p:txBody>
          <a:bodyPr>
            <a:normAutofit/>
          </a:bodyPr>
          <a:lstStyle/>
          <a:p>
            <a:pPr>
              <a:buFont typeface="Arial" charset="0"/>
              <a:buNone/>
              <a:defRPr/>
            </a:pPr>
            <a:r>
              <a:rPr lang="en-GB" sz="2400" dirty="0"/>
              <a:t>	“I get to do everything my friends do, just that sometimes I have things changed a little so I can join in properly.”  Lisa, aged 15</a:t>
            </a:r>
          </a:p>
        </p:txBody>
      </p:sp>
      <p:pic>
        <p:nvPicPr>
          <p:cNvPr id="46083" name="Picture 3" descr="C:\Users\Gareth\Pictures\INCLUSION\LB with TA in class.jpg"/>
          <p:cNvPicPr>
            <a:picLocks noChangeAspect="1" noChangeArrowheads="1"/>
          </p:cNvPicPr>
          <p:nvPr/>
        </p:nvPicPr>
        <p:blipFill>
          <a:blip r:embed="rId2" cstate="print"/>
          <a:srcRect/>
          <a:stretch>
            <a:fillRect/>
          </a:stretch>
        </p:blipFill>
        <p:spPr bwMode="auto">
          <a:xfrm>
            <a:off x="1042988" y="838940"/>
            <a:ext cx="6913562" cy="4248150"/>
          </a:xfrm>
          <a:prstGeom prst="rect">
            <a:avLst/>
          </a:prstGeom>
          <a:noFill/>
          <a:ln w="9525">
            <a:noFill/>
            <a:miter lim="800000"/>
            <a:headEnd/>
            <a:tailEnd/>
          </a:ln>
        </p:spPr>
      </p:pic>
    </p:spTree>
    <p:extLst>
      <p:ext uri="{BB962C8B-B14F-4D97-AF65-F5344CB8AC3E}">
        <p14:creationId xmlns:p14="http://schemas.microsoft.com/office/powerpoint/2010/main" val="37876826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4ACDF-7A63-4437-ACD8-55FFF953BA84}"/>
              </a:ext>
            </a:extLst>
          </p:cNvPr>
          <p:cNvSpPr>
            <a:spLocks noGrp="1"/>
          </p:cNvSpPr>
          <p:nvPr>
            <p:ph type="title"/>
          </p:nvPr>
        </p:nvSpPr>
        <p:spPr>
          <a:xfrm>
            <a:off x="457200" y="-296862"/>
            <a:ext cx="8229600" cy="1220140"/>
          </a:xfrm>
        </p:spPr>
        <p:txBody>
          <a:bodyPr/>
          <a:lstStyle/>
          <a:p>
            <a:r>
              <a:rPr lang="en-GB" dirty="0">
                <a:solidFill>
                  <a:schemeClr val="bg1"/>
                </a:solidFill>
              </a:rPr>
              <a:t>www.studio3.org/shop</a:t>
            </a:r>
          </a:p>
        </p:txBody>
      </p:sp>
      <p:pic>
        <p:nvPicPr>
          <p:cNvPr id="6" name="Picture 5">
            <a:extLst>
              <a:ext uri="{FF2B5EF4-FFF2-40B4-BE49-F238E27FC236}">
                <a16:creationId xmlns:a16="http://schemas.microsoft.com/office/drawing/2014/main" id="{0728DC85-0422-4704-8A5C-75C1190BB520}"/>
              </a:ext>
            </a:extLst>
          </p:cNvPr>
          <p:cNvPicPr>
            <a:picLocks noChangeAspect="1"/>
          </p:cNvPicPr>
          <p:nvPr/>
        </p:nvPicPr>
        <p:blipFill>
          <a:blip r:embed="rId2"/>
          <a:stretch>
            <a:fillRect/>
          </a:stretch>
        </p:blipFill>
        <p:spPr>
          <a:xfrm>
            <a:off x="187397" y="923275"/>
            <a:ext cx="3565529" cy="4942643"/>
          </a:xfrm>
          <a:prstGeom prst="rect">
            <a:avLst/>
          </a:prstGeom>
        </p:spPr>
      </p:pic>
      <p:pic>
        <p:nvPicPr>
          <p:cNvPr id="3" name="Picture 2">
            <a:extLst>
              <a:ext uri="{FF2B5EF4-FFF2-40B4-BE49-F238E27FC236}">
                <a16:creationId xmlns:a16="http://schemas.microsoft.com/office/drawing/2014/main" id="{01BDDDFB-1FEB-45E8-62AA-C8E8EA474F9E}"/>
              </a:ext>
            </a:extLst>
          </p:cNvPr>
          <p:cNvPicPr>
            <a:picLocks noChangeAspect="1"/>
          </p:cNvPicPr>
          <p:nvPr/>
        </p:nvPicPr>
        <p:blipFill>
          <a:blip r:embed="rId3"/>
          <a:stretch>
            <a:fillRect/>
          </a:stretch>
        </p:blipFill>
        <p:spPr>
          <a:xfrm>
            <a:off x="3895588" y="923276"/>
            <a:ext cx="3565529" cy="4942643"/>
          </a:xfrm>
          <a:prstGeom prst="rect">
            <a:avLst/>
          </a:prstGeom>
        </p:spPr>
      </p:pic>
      <p:sp>
        <p:nvSpPr>
          <p:cNvPr id="5" name="TextBox 4">
            <a:extLst>
              <a:ext uri="{FF2B5EF4-FFF2-40B4-BE49-F238E27FC236}">
                <a16:creationId xmlns:a16="http://schemas.microsoft.com/office/drawing/2014/main" id="{D0EC86D3-9123-1556-4875-E2B04A3F1039}"/>
              </a:ext>
            </a:extLst>
          </p:cNvPr>
          <p:cNvSpPr txBox="1"/>
          <p:nvPr/>
        </p:nvSpPr>
        <p:spPr>
          <a:xfrm>
            <a:off x="7598474" y="2193136"/>
            <a:ext cx="1467705" cy="1692771"/>
          </a:xfrm>
          <a:prstGeom prst="rect">
            <a:avLst/>
          </a:prstGeom>
          <a:noFill/>
        </p:spPr>
        <p:txBody>
          <a:bodyPr wrap="square" rtlCol="0">
            <a:spAutoFit/>
          </a:bodyPr>
          <a:lstStyle/>
          <a:p>
            <a:pPr algn="ctr"/>
            <a:r>
              <a:rPr lang="en-GB" dirty="0"/>
              <a:t>Use CODE</a:t>
            </a:r>
          </a:p>
          <a:p>
            <a:pPr algn="ctr"/>
            <a:endParaRPr lang="en-GB" dirty="0"/>
          </a:p>
          <a:p>
            <a:pPr algn="ctr"/>
            <a:r>
              <a:rPr lang="en-GB" sz="3200" b="1" dirty="0"/>
              <a:t>GDM15</a:t>
            </a:r>
          </a:p>
          <a:p>
            <a:pPr algn="ctr"/>
            <a:endParaRPr lang="en-GB" dirty="0"/>
          </a:p>
          <a:p>
            <a:pPr algn="ctr"/>
            <a:r>
              <a:rPr lang="en-GB" dirty="0"/>
              <a:t>For 15% OFF</a:t>
            </a:r>
          </a:p>
        </p:txBody>
      </p:sp>
    </p:spTree>
    <p:extLst>
      <p:ext uri="{BB962C8B-B14F-4D97-AF65-F5344CB8AC3E}">
        <p14:creationId xmlns:p14="http://schemas.microsoft.com/office/powerpoint/2010/main" val="11395239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07ADF-A245-38EB-BA59-A2C895AFD3F0}"/>
              </a:ext>
            </a:extLst>
          </p:cNvPr>
          <p:cNvSpPr>
            <a:spLocks noGrp="1"/>
          </p:cNvSpPr>
          <p:nvPr>
            <p:ph type="title"/>
          </p:nvPr>
        </p:nvSpPr>
        <p:spPr>
          <a:xfrm>
            <a:off x="457200" y="0"/>
            <a:ext cx="8229600" cy="1265382"/>
          </a:xfrm>
        </p:spPr>
        <p:txBody>
          <a:bodyPr>
            <a:normAutofit fontScale="90000"/>
          </a:bodyPr>
          <a:lstStyle/>
          <a:p>
            <a:r>
              <a:rPr lang="en-GB" dirty="0">
                <a:solidFill>
                  <a:schemeClr val="bg1"/>
                </a:solidFill>
              </a:rPr>
              <a:t>New Book</a:t>
            </a:r>
            <a:br>
              <a:rPr lang="en-GB" dirty="0">
                <a:solidFill>
                  <a:schemeClr val="bg1"/>
                </a:solidFill>
              </a:rPr>
            </a:br>
            <a:endParaRPr lang="en-GB" dirty="0">
              <a:solidFill>
                <a:schemeClr val="bg1"/>
              </a:solidFill>
            </a:endParaRPr>
          </a:p>
        </p:txBody>
      </p:sp>
      <p:pic>
        <p:nvPicPr>
          <p:cNvPr id="4" name="Picture 3">
            <a:extLst>
              <a:ext uri="{FF2B5EF4-FFF2-40B4-BE49-F238E27FC236}">
                <a16:creationId xmlns:a16="http://schemas.microsoft.com/office/drawing/2014/main" id="{676C283B-47F3-4188-19AD-C69826D41D0D}"/>
              </a:ext>
            </a:extLst>
          </p:cNvPr>
          <p:cNvPicPr>
            <a:picLocks noChangeAspect="1"/>
          </p:cNvPicPr>
          <p:nvPr/>
        </p:nvPicPr>
        <p:blipFill>
          <a:blip r:embed="rId2"/>
          <a:stretch>
            <a:fillRect/>
          </a:stretch>
        </p:blipFill>
        <p:spPr>
          <a:xfrm>
            <a:off x="85060" y="1022310"/>
            <a:ext cx="3348804" cy="4813380"/>
          </a:xfrm>
          <a:prstGeom prst="rect">
            <a:avLst/>
          </a:prstGeom>
        </p:spPr>
      </p:pic>
      <p:graphicFrame>
        <p:nvGraphicFramePr>
          <p:cNvPr id="5" name="Content Placeholder 8">
            <a:extLst>
              <a:ext uri="{FF2B5EF4-FFF2-40B4-BE49-F238E27FC236}">
                <a16:creationId xmlns:a16="http://schemas.microsoft.com/office/drawing/2014/main" id="{DE040E92-38FD-D972-445B-507D4E66218B}"/>
              </a:ext>
            </a:extLst>
          </p:cNvPr>
          <p:cNvGraphicFramePr>
            <a:graphicFrameLocks/>
          </p:cNvGraphicFramePr>
          <p:nvPr/>
        </p:nvGraphicFramePr>
        <p:xfrm>
          <a:off x="3551275" y="875489"/>
          <a:ext cx="5507665" cy="5452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15873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98831-59F8-4686-B264-3B30EE60E505}"/>
              </a:ext>
            </a:extLst>
          </p:cNvPr>
          <p:cNvSpPr>
            <a:spLocks noGrp="1"/>
          </p:cNvSpPr>
          <p:nvPr>
            <p:ph type="title"/>
          </p:nvPr>
        </p:nvSpPr>
        <p:spPr>
          <a:xfrm>
            <a:off x="457200" y="-231389"/>
            <a:ext cx="8229600" cy="1143000"/>
          </a:xfrm>
        </p:spPr>
        <p:txBody>
          <a:bodyPr/>
          <a:lstStyle/>
          <a:p>
            <a:r>
              <a:rPr lang="en-GB" dirty="0">
                <a:solidFill>
                  <a:schemeClr val="bg1"/>
                </a:solidFill>
              </a:rPr>
              <a:t>Links</a:t>
            </a:r>
          </a:p>
        </p:txBody>
      </p:sp>
      <p:sp>
        <p:nvSpPr>
          <p:cNvPr id="3" name="Content Placeholder 2">
            <a:extLst>
              <a:ext uri="{FF2B5EF4-FFF2-40B4-BE49-F238E27FC236}">
                <a16:creationId xmlns:a16="http://schemas.microsoft.com/office/drawing/2014/main" id="{8C72F2D0-A9EF-454E-A460-666B92DFAA3A}"/>
              </a:ext>
            </a:extLst>
          </p:cNvPr>
          <p:cNvSpPr>
            <a:spLocks noGrp="1"/>
          </p:cNvSpPr>
          <p:nvPr>
            <p:ph idx="1"/>
          </p:nvPr>
        </p:nvSpPr>
        <p:spPr>
          <a:xfrm>
            <a:off x="0" y="829670"/>
            <a:ext cx="9144000" cy="5198660"/>
          </a:xfrm>
        </p:spPr>
        <p:txBody>
          <a:bodyPr>
            <a:normAutofit/>
          </a:bodyPr>
          <a:lstStyle/>
          <a:p>
            <a:r>
              <a:rPr lang="en-GB" sz="3000" dirty="0"/>
              <a:t>FREE webinars - </a:t>
            </a:r>
            <a:r>
              <a:rPr lang="en-GB" sz="3000" dirty="0">
                <a:hlinkClick r:id="rId2"/>
              </a:rPr>
              <a:t>www.studio3.org/free-webinars</a:t>
            </a:r>
            <a:endParaRPr lang="en-GB" sz="3000" dirty="0"/>
          </a:p>
          <a:p>
            <a:r>
              <a:rPr lang="en-GB" sz="3000" dirty="0"/>
              <a:t>FREE Newsletter - </a:t>
            </a:r>
            <a:r>
              <a:rPr lang="en-GB" sz="3000" dirty="0">
                <a:hlinkClick r:id="rId3"/>
              </a:rPr>
              <a:t>www.studio3.org/so/d5OUpnBWt?languageTag=en</a:t>
            </a:r>
            <a:endParaRPr lang="en-GB" sz="3000" dirty="0"/>
          </a:p>
          <a:p>
            <a:r>
              <a:rPr lang="en-GB" sz="3000" dirty="0"/>
              <a:t>LASER Prog - </a:t>
            </a:r>
            <a:r>
              <a:rPr lang="en-GB" sz="3000" dirty="0">
                <a:hlinkClick r:id="rId4"/>
              </a:rPr>
              <a:t>www.studio3.org/laser-online</a:t>
            </a:r>
            <a:endParaRPr lang="en-GB" sz="3000" dirty="0"/>
          </a:p>
          <a:p>
            <a:r>
              <a:rPr lang="en-GB" sz="3000" dirty="0"/>
              <a:t>Low Arousal Training - </a:t>
            </a:r>
            <a:r>
              <a:rPr lang="en-GB" sz="3000" dirty="0">
                <a:hlinkClick r:id="rId5"/>
              </a:rPr>
              <a:t>www.studio3.org/low-arousal-online</a:t>
            </a:r>
            <a:endParaRPr lang="en-GB" sz="3000" dirty="0"/>
          </a:p>
          <a:p>
            <a:r>
              <a:rPr lang="en-GB" sz="3000" dirty="0"/>
              <a:t>Films - </a:t>
            </a:r>
            <a:r>
              <a:rPr lang="en-GB" sz="3000" dirty="0">
                <a:hlinkClick r:id="rId6"/>
              </a:rPr>
              <a:t>Videos Archives - Gareth D Morewood (gdmorewood.com)</a:t>
            </a:r>
            <a:endParaRPr lang="en-GB" sz="3000" dirty="0"/>
          </a:p>
          <a:p>
            <a:r>
              <a:rPr lang="en-GB" sz="3000" dirty="0" err="1"/>
              <a:t>SENCology</a:t>
            </a:r>
            <a:r>
              <a:rPr lang="en-GB" sz="3000" dirty="0"/>
              <a:t> Blog - </a:t>
            </a:r>
            <a:r>
              <a:rPr lang="en-GB" sz="3000" dirty="0" err="1">
                <a:hlinkClick r:id="rId7"/>
              </a:rPr>
              <a:t>SENCology</a:t>
            </a:r>
            <a:r>
              <a:rPr lang="en-GB" sz="3000" dirty="0">
                <a:hlinkClick r:id="rId7"/>
              </a:rPr>
              <a:t> | Optimus Education Blog (optimus-education.com)</a:t>
            </a:r>
            <a:endParaRPr lang="en-GB" sz="3000" dirty="0"/>
          </a:p>
        </p:txBody>
      </p:sp>
    </p:spTree>
    <p:extLst>
      <p:ext uri="{BB962C8B-B14F-4D97-AF65-F5344CB8AC3E}">
        <p14:creationId xmlns:p14="http://schemas.microsoft.com/office/powerpoint/2010/main" val="29936795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05E478B-A920-4E38-B032-BEC1812360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2794" y="810373"/>
            <a:ext cx="6698411" cy="521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28140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413" y="5071621"/>
            <a:ext cx="8983745" cy="1206450"/>
          </a:xfrm>
        </p:spPr>
        <p:txBody>
          <a:bodyPr>
            <a:normAutofit fontScale="90000"/>
          </a:bodyPr>
          <a:lstStyle/>
          <a:p>
            <a:r>
              <a:rPr lang="en-US" dirty="0">
                <a:solidFill>
                  <a:srgbClr val="F2F2F2"/>
                </a:solidFill>
              </a:rPr>
              <a:t>www.studio3.org               @</a:t>
            </a:r>
            <a:r>
              <a:rPr lang="en-US" dirty="0" err="1">
                <a:solidFill>
                  <a:srgbClr val="F2F2F2"/>
                </a:solidFill>
              </a:rPr>
              <a:t>studioIII</a:t>
            </a:r>
            <a:br>
              <a:rPr lang="en-US" dirty="0">
                <a:solidFill>
                  <a:srgbClr val="F2F2F2"/>
                </a:solidFill>
              </a:rPr>
            </a:br>
            <a:r>
              <a:rPr lang="en-US" dirty="0">
                <a:solidFill>
                  <a:srgbClr val="F2F2F2"/>
                </a:solidFill>
              </a:rPr>
              <a:t>www.gdmorewood.com   @gdmorewood</a:t>
            </a:r>
          </a:p>
        </p:txBody>
      </p:sp>
      <p:sp>
        <p:nvSpPr>
          <p:cNvPr id="4" name="Title 1">
            <a:extLst>
              <a:ext uri="{FF2B5EF4-FFF2-40B4-BE49-F238E27FC236}">
                <a16:creationId xmlns:a16="http://schemas.microsoft.com/office/drawing/2014/main" id="{1F431FA7-AE03-490E-9F82-B70EBADADE92}"/>
              </a:ext>
            </a:extLst>
          </p:cNvPr>
          <p:cNvSpPr txBox="1">
            <a:spLocks/>
          </p:cNvSpPr>
          <p:nvPr/>
        </p:nvSpPr>
        <p:spPr>
          <a:xfrm>
            <a:off x="131975" y="171312"/>
            <a:ext cx="8880049" cy="78747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000" dirty="0">
              <a:solidFill>
                <a:srgbClr val="FFFFFF"/>
              </a:solidFill>
            </a:endParaRPr>
          </a:p>
        </p:txBody>
      </p:sp>
      <p:sp>
        <p:nvSpPr>
          <p:cNvPr id="5" name="Title 1">
            <a:extLst>
              <a:ext uri="{FF2B5EF4-FFF2-40B4-BE49-F238E27FC236}">
                <a16:creationId xmlns:a16="http://schemas.microsoft.com/office/drawing/2014/main" id="{2AEC6492-7B75-406F-8277-98442F6C9BE4}"/>
              </a:ext>
            </a:extLst>
          </p:cNvPr>
          <p:cNvSpPr txBox="1">
            <a:spLocks/>
          </p:cNvSpPr>
          <p:nvPr/>
        </p:nvSpPr>
        <p:spPr>
          <a:xfrm>
            <a:off x="354830" y="81882"/>
            <a:ext cx="8424909" cy="96633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600" dirty="0">
                <a:solidFill>
                  <a:schemeClr val="bg1"/>
                </a:solidFill>
              </a:rPr>
              <a:t>Practical Ideas For Inclusive Classrooms</a:t>
            </a:r>
            <a:endParaRPr lang="en-US" sz="3600" dirty="0">
              <a:solidFill>
                <a:schemeClr val="bg1"/>
              </a:solidFill>
            </a:endParaRPr>
          </a:p>
        </p:txBody>
      </p:sp>
      <p:pic>
        <p:nvPicPr>
          <p:cNvPr id="3" name="Picture 2">
            <a:extLst>
              <a:ext uri="{FF2B5EF4-FFF2-40B4-BE49-F238E27FC236}">
                <a16:creationId xmlns:a16="http://schemas.microsoft.com/office/drawing/2014/main" id="{F9ECAEF4-015E-4A96-99CE-E41068B7FB0D}"/>
              </a:ext>
            </a:extLst>
          </p:cNvPr>
          <p:cNvPicPr>
            <a:picLocks noChangeAspect="1"/>
          </p:cNvPicPr>
          <p:nvPr/>
        </p:nvPicPr>
        <p:blipFill>
          <a:blip r:embed="rId2"/>
          <a:stretch>
            <a:fillRect/>
          </a:stretch>
        </p:blipFill>
        <p:spPr>
          <a:xfrm>
            <a:off x="0" y="11097"/>
            <a:ext cx="9144000" cy="6835806"/>
          </a:xfrm>
          <a:prstGeom prst="rect">
            <a:avLst/>
          </a:prstGeom>
        </p:spPr>
      </p:pic>
      <p:sp>
        <p:nvSpPr>
          <p:cNvPr id="7" name="Rectangle 6">
            <a:extLst>
              <a:ext uri="{FF2B5EF4-FFF2-40B4-BE49-F238E27FC236}">
                <a16:creationId xmlns:a16="http://schemas.microsoft.com/office/drawing/2014/main" id="{EE19D49F-C039-4563-974F-797B9556F8EF}"/>
              </a:ext>
            </a:extLst>
          </p:cNvPr>
          <p:cNvSpPr/>
          <p:nvPr/>
        </p:nvSpPr>
        <p:spPr>
          <a:xfrm>
            <a:off x="2317072" y="171312"/>
            <a:ext cx="4776186" cy="78747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459918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19" y="9427"/>
            <a:ext cx="8713371" cy="749178"/>
          </a:xfrm>
        </p:spPr>
        <p:txBody>
          <a:bodyPr>
            <a:normAutofit/>
          </a:bodyPr>
          <a:lstStyle/>
          <a:p>
            <a:r>
              <a:rPr lang="en-US" sz="3000" b="1" dirty="0">
                <a:solidFill>
                  <a:schemeClr val="bg1"/>
                </a:solidFill>
                <a:effectLst/>
                <a:cs typeface="Arial"/>
              </a:rPr>
              <a:t>Why Can </a:t>
            </a:r>
            <a:r>
              <a:rPr lang="en-US" sz="3000" b="1" dirty="0">
                <a:solidFill>
                  <a:schemeClr val="bg1"/>
                </a:solidFill>
                <a:cs typeface="Arial"/>
              </a:rPr>
              <a:t>S</a:t>
            </a:r>
            <a:r>
              <a:rPr lang="en-US" sz="3000" b="1" dirty="0">
                <a:solidFill>
                  <a:schemeClr val="bg1"/>
                </a:solidFill>
                <a:effectLst/>
                <a:cs typeface="Arial"/>
              </a:rPr>
              <a:t>chool </a:t>
            </a:r>
            <a:r>
              <a:rPr lang="en-US" sz="3000" b="1" dirty="0">
                <a:solidFill>
                  <a:schemeClr val="bg1"/>
                </a:solidFill>
                <a:cs typeface="Arial"/>
              </a:rPr>
              <a:t>B</a:t>
            </a:r>
            <a:r>
              <a:rPr lang="en-US" sz="3000" b="1" dirty="0">
                <a:solidFill>
                  <a:schemeClr val="bg1"/>
                </a:solidFill>
                <a:effectLst/>
                <a:cs typeface="Arial"/>
              </a:rPr>
              <a:t>e </a:t>
            </a:r>
            <a:r>
              <a:rPr lang="en-US" sz="3000" b="1" dirty="0">
                <a:solidFill>
                  <a:schemeClr val="bg1"/>
                </a:solidFill>
                <a:cs typeface="Arial"/>
              </a:rPr>
              <a:t>S</a:t>
            </a:r>
            <a:r>
              <a:rPr lang="en-US" sz="3000" b="1" dirty="0">
                <a:solidFill>
                  <a:schemeClr val="bg1"/>
                </a:solidFill>
                <a:effectLst/>
                <a:cs typeface="Arial"/>
              </a:rPr>
              <a:t>uch a Challenging Place?</a:t>
            </a:r>
          </a:p>
        </p:txBody>
      </p:sp>
      <p:pic>
        <p:nvPicPr>
          <p:cNvPr id="7" name="Picture 4"/>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aintStrokes trans="15000" intensity="2"/>
                    </a14:imgEffect>
                  </a14:imgLayer>
                </a14:imgProps>
              </a:ext>
              <a:ext uri="{28A0092B-C50C-407E-A947-70E740481C1C}">
                <a14:useLocalDpi xmlns:a14="http://schemas.microsoft.com/office/drawing/2010/main" val="0"/>
              </a:ext>
            </a:extLst>
          </a:blip>
          <a:srcRect/>
          <a:stretch>
            <a:fillRect/>
          </a:stretch>
        </p:blipFill>
        <p:spPr>
          <a:xfrm>
            <a:off x="251519" y="856002"/>
            <a:ext cx="8634797" cy="4611543"/>
          </a:xfrm>
          <a:prstGeom prst="rect">
            <a:avLst/>
          </a:prstGeom>
          <a:noFill/>
        </p:spPr>
      </p:pic>
      <p:sp>
        <p:nvSpPr>
          <p:cNvPr id="3" name="TextBox 2"/>
          <p:cNvSpPr txBox="1"/>
          <p:nvPr/>
        </p:nvSpPr>
        <p:spPr>
          <a:xfrm>
            <a:off x="2547639" y="5564942"/>
            <a:ext cx="410004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Taken from Humphrey &amp; Lewis (2008)</a:t>
            </a:r>
          </a:p>
        </p:txBody>
      </p:sp>
    </p:spTree>
    <p:extLst>
      <p:ext uri="{BB962C8B-B14F-4D97-AF65-F5344CB8AC3E}">
        <p14:creationId xmlns:p14="http://schemas.microsoft.com/office/powerpoint/2010/main" val="371965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36000"/>
                    </a14:imgEffect>
                    <a14:imgEffect>
                      <a14:brightnessContrast bright="2000" contrast="-44000"/>
                    </a14:imgEffect>
                  </a14:imgLayer>
                </a14:imgProps>
              </a:ext>
              <a:ext uri="{28A0092B-C50C-407E-A947-70E740481C1C}">
                <a14:useLocalDpi xmlns:a14="http://schemas.microsoft.com/office/drawing/2010/main" val="0"/>
              </a:ext>
            </a:extLst>
          </a:blip>
          <a:srcRect/>
          <a:stretch>
            <a:fillRect/>
          </a:stretch>
        </p:blipFill>
        <p:spPr>
          <a:xfrm>
            <a:off x="626739" y="816453"/>
            <a:ext cx="7958459" cy="4885234"/>
          </a:xfrm>
          <a:prstGeom prst="rect">
            <a:avLst/>
          </a:prstGeom>
          <a:noFill/>
          <a:ln>
            <a:noFill/>
          </a:ln>
        </p:spPr>
      </p:pic>
      <p:sp>
        <p:nvSpPr>
          <p:cNvPr id="7" name="TextBox 6"/>
          <p:cNvSpPr txBox="1"/>
          <p:nvPr/>
        </p:nvSpPr>
        <p:spPr>
          <a:xfrm>
            <a:off x="4864844" y="5701687"/>
            <a:ext cx="410004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Taken from Humphrey &amp; Lewis (2008)</a:t>
            </a:r>
          </a:p>
        </p:txBody>
      </p:sp>
      <p:sp>
        <p:nvSpPr>
          <p:cNvPr id="8" name="Title 1">
            <a:extLst>
              <a:ext uri="{FF2B5EF4-FFF2-40B4-BE49-F238E27FC236}">
                <a16:creationId xmlns:a16="http://schemas.microsoft.com/office/drawing/2014/main" id="{AAEE6EF8-E8DE-4838-945F-2B8C8E78E021}"/>
              </a:ext>
            </a:extLst>
          </p:cNvPr>
          <p:cNvSpPr>
            <a:spLocks noGrp="1"/>
          </p:cNvSpPr>
          <p:nvPr>
            <p:ph type="title"/>
          </p:nvPr>
        </p:nvSpPr>
        <p:spPr>
          <a:xfrm>
            <a:off x="251519" y="9427"/>
            <a:ext cx="8713371" cy="749178"/>
          </a:xfrm>
        </p:spPr>
        <p:txBody>
          <a:bodyPr>
            <a:normAutofit/>
          </a:bodyPr>
          <a:lstStyle/>
          <a:p>
            <a:r>
              <a:rPr lang="en-US" sz="3000" b="1" dirty="0">
                <a:solidFill>
                  <a:prstClr val="white"/>
                </a:solidFill>
                <a:cs typeface="Arial"/>
              </a:rPr>
              <a:t>Why Can School Be Such a Challenging Place?</a:t>
            </a:r>
            <a:endParaRPr lang="en-US" sz="3000" b="0" dirty="0">
              <a:solidFill>
                <a:schemeClr val="bg1"/>
              </a:solidFill>
              <a:effectLst/>
              <a:latin typeface="Arial"/>
              <a:cs typeface="Arial"/>
            </a:endParaRPr>
          </a:p>
        </p:txBody>
      </p:sp>
    </p:spTree>
    <p:extLst>
      <p:ext uri="{BB962C8B-B14F-4D97-AF65-F5344CB8AC3E}">
        <p14:creationId xmlns:p14="http://schemas.microsoft.com/office/powerpoint/2010/main" val="252269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775FBE2-700D-4EBA-89C5-4EAB8ACFB556}"/>
              </a:ext>
            </a:extLst>
          </p:cNvPr>
          <p:cNvSpPr>
            <a:spLocks noGrp="1"/>
          </p:cNvSpPr>
          <p:nvPr>
            <p:ph idx="1"/>
          </p:nvPr>
        </p:nvSpPr>
        <p:spPr>
          <a:xfrm>
            <a:off x="338137" y="1119434"/>
            <a:ext cx="8467725" cy="3803372"/>
          </a:xfrm>
        </p:spPr>
        <p:txBody>
          <a:bodyPr vert="horz">
            <a:normAutofit/>
          </a:bodyPr>
          <a:lstStyle/>
          <a:p>
            <a:pPr>
              <a:buNone/>
            </a:pPr>
            <a:endParaRPr lang="en-GB" sz="3500" dirty="0"/>
          </a:p>
          <a:p>
            <a:pPr>
              <a:buNone/>
            </a:pPr>
            <a:endParaRPr lang="en-GB" sz="3500" dirty="0"/>
          </a:p>
          <a:p>
            <a:pPr algn="ctr">
              <a:buSzTx/>
              <a:buNone/>
              <a:defRPr sz="3300">
                <a:uFill>
                  <a:solidFill>
                    <a:schemeClr val="accent4"/>
                  </a:solidFill>
                </a:uFill>
              </a:defRPr>
            </a:pPr>
            <a:r>
              <a:rPr lang="en-GB" sz="3500" dirty="0"/>
              <a:t>"When a person is drowning that is not the best time to teach them how to swim."</a:t>
            </a:r>
          </a:p>
          <a:p>
            <a:pPr algn="ctr">
              <a:buSzTx/>
              <a:buNone/>
              <a:defRPr sz="3300">
                <a:uFill>
                  <a:solidFill>
                    <a:schemeClr val="accent4"/>
                  </a:solidFill>
                </a:uFill>
              </a:defRPr>
            </a:pPr>
            <a:r>
              <a:rPr lang="en-GB" sz="3500" dirty="0"/>
              <a:t>(David Pitonyak)</a:t>
            </a:r>
          </a:p>
          <a:p>
            <a:pPr>
              <a:buNone/>
            </a:pPr>
            <a:endParaRPr lang="en-GB" sz="3500" dirty="0"/>
          </a:p>
        </p:txBody>
      </p:sp>
    </p:spTree>
    <p:extLst>
      <p:ext uri="{BB962C8B-B14F-4D97-AF65-F5344CB8AC3E}">
        <p14:creationId xmlns:p14="http://schemas.microsoft.com/office/powerpoint/2010/main" val="442745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A11549-FC71-4B01-992E-1F1AB3BBA63A}"/>
              </a:ext>
            </a:extLst>
          </p:cNvPr>
          <p:cNvPicPr>
            <a:picLocks noChangeAspect="1"/>
          </p:cNvPicPr>
          <p:nvPr/>
        </p:nvPicPr>
        <p:blipFill>
          <a:blip r:embed="rId2"/>
          <a:stretch>
            <a:fillRect/>
          </a:stretch>
        </p:blipFill>
        <p:spPr>
          <a:xfrm>
            <a:off x="754173" y="980042"/>
            <a:ext cx="7383425" cy="4897916"/>
          </a:xfrm>
          <a:prstGeom prst="rect">
            <a:avLst/>
          </a:prstGeom>
        </p:spPr>
      </p:pic>
    </p:spTree>
    <p:extLst>
      <p:ext uri="{BB962C8B-B14F-4D97-AF65-F5344CB8AC3E}">
        <p14:creationId xmlns:p14="http://schemas.microsoft.com/office/powerpoint/2010/main" val="16897830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3178</TotalTime>
  <Words>2523</Words>
  <Application>Microsoft Office PowerPoint</Application>
  <PresentationFormat>On-screen Show (4:3)</PresentationFormat>
  <Paragraphs>312</Paragraphs>
  <Slides>55</Slides>
  <Notes>0</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Bryanston Education Summit – 07 June 23</vt:lpstr>
      <vt:lpstr>Assumptions …</vt:lpstr>
      <vt:lpstr>Potential Causes &amp; Challenges</vt:lpstr>
      <vt:lpstr>Why can school (education) be such a challenging place?</vt:lpstr>
      <vt:lpstr>Why can school (education) be such a challenging place?</vt:lpstr>
      <vt:lpstr>Why Can School Be Such a Challenging Place?</vt:lpstr>
      <vt:lpstr>Why Can School Be Such a Challenging Place?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Notion of Low Arousal</vt:lpstr>
      <vt:lpstr>Key messages</vt:lpstr>
      <vt:lpstr>Starting With Your Own Stress is Essential</vt:lpstr>
      <vt:lpstr>PowerPoint Presentation</vt:lpstr>
      <vt:lpstr>A Stress and Well-being Framework</vt:lpstr>
      <vt:lpstr>Achieving and Encouraging Flow States </vt:lpstr>
      <vt:lpstr>PowerPoint Presentation</vt:lpstr>
      <vt:lpstr>PowerPoint Presentation</vt:lpstr>
      <vt:lpstr>PowerPoint Presentation</vt:lpstr>
      <vt:lpstr>PowerPoint Presentation</vt:lpstr>
      <vt:lpstr>PowerPoint Presentation</vt:lpstr>
      <vt:lpstr>What can we do to improve the educational experiences and outcomes of autistic young people?</vt:lpstr>
      <vt:lpstr>Developing the School Environment</vt:lpstr>
      <vt:lpstr>PowerPoint Presentation</vt:lpstr>
      <vt:lpstr>PowerPoint Presentation</vt:lpstr>
      <vt:lpstr>PowerPoint Presentation</vt:lpstr>
      <vt:lpstr>Applying Low Arousal Approaches</vt:lpstr>
      <vt:lpstr>Planned Escape</vt:lpstr>
      <vt:lpstr>Peer education and support is essential</vt:lpstr>
      <vt:lpstr>Ensure clear communication with parents/carers </vt:lpstr>
      <vt:lpstr>PowerPoint Presentation</vt:lpstr>
      <vt:lpstr>Book Chapter</vt:lpstr>
      <vt:lpstr>www.aukids.co.uk</vt:lpstr>
      <vt:lpstr>The ‘Reactive’ Approach &amp; Impact</vt:lpstr>
      <vt:lpstr>Predicting Obstacles: Parents &amp; Carers</vt:lpstr>
      <vt:lpstr>Predicting Obstacles: Teachers &amp; SS</vt:lpstr>
      <vt:lpstr>PowerPoint Presentation</vt:lpstr>
      <vt:lpstr>PowerPoint Presentation</vt:lpstr>
      <vt:lpstr>Spot What Is Going Well &amp; Develop</vt:lpstr>
      <vt:lpstr>Working On The Relationship: Parents</vt:lpstr>
      <vt:lpstr>Working On The Relationship: Teachers</vt:lpstr>
      <vt:lpstr>Collaboration Is Key</vt:lpstr>
      <vt:lpstr>PowerPoint Presentation</vt:lpstr>
      <vt:lpstr>PowerPoint Presentation</vt:lpstr>
      <vt:lpstr>PowerPoint Presentation</vt:lpstr>
      <vt:lpstr>www.studio3.org/shop</vt:lpstr>
      <vt:lpstr>New Book </vt:lpstr>
      <vt:lpstr>Links</vt:lpstr>
      <vt:lpstr>PowerPoint Presentation</vt:lpstr>
      <vt:lpstr>www.studio3.org               @studioIII www.gdmorewood.com   @gdmorewood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Positive Psychology, Low Arousal and Stress</dc:title>
  <dc:creator>Gareth D Morewood</dc:creator>
  <cp:lastModifiedBy>Gareth Morewood</cp:lastModifiedBy>
  <cp:revision>142</cp:revision>
  <dcterms:created xsi:type="dcterms:W3CDTF">2019-09-26T08:15:13Z</dcterms:created>
  <dcterms:modified xsi:type="dcterms:W3CDTF">2023-06-21T12:57:25Z</dcterms:modified>
</cp:coreProperties>
</file>